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469" r:id="rId2"/>
    <p:sldId id="470" r:id="rId3"/>
    <p:sldId id="471" r:id="rId4"/>
    <p:sldId id="472" r:id="rId5"/>
    <p:sldId id="397" r:id="rId6"/>
    <p:sldId id="290" r:id="rId7"/>
    <p:sldId id="291" r:id="rId8"/>
    <p:sldId id="514" r:id="rId9"/>
    <p:sldId id="479" r:id="rId10"/>
    <p:sldId id="481" r:id="rId11"/>
    <p:sldId id="292" r:id="rId12"/>
    <p:sldId id="293" r:id="rId13"/>
    <p:sldId id="482" r:id="rId14"/>
    <p:sldId id="483" r:id="rId15"/>
    <p:sldId id="294" r:id="rId16"/>
    <p:sldId id="513" r:id="rId17"/>
    <p:sldId id="296" r:id="rId18"/>
    <p:sldId id="298" r:id="rId19"/>
    <p:sldId id="484" r:id="rId20"/>
    <p:sldId id="299" r:id="rId21"/>
    <p:sldId id="300" r:id="rId22"/>
    <p:sldId id="301" r:id="rId23"/>
    <p:sldId id="302" r:id="rId24"/>
    <p:sldId id="303" r:id="rId25"/>
    <p:sldId id="512" r:id="rId26"/>
    <p:sldId id="515" r:id="rId27"/>
    <p:sldId id="304" r:id="rId28"/>
    <p:sldId id="305" r:id="rId29"/>
    <p:sldId id="306" r:id="rId30"/>
    <p:sldId id="307" r:id="rId31"/>
    <p:sldId id="308" r:id="rId32"/>
    <p:sldId id="309" r:id="rId33"/>
    <p:sldId id="310" r:id="rId34"/>
    <p:sldId id="364" r:id="rId35"/>
    <p:sldId id="487" r:id="rId36"/>
    <p:sldId id="488" r:id="rId37"/>
    <p:sldId id="489" r:id="rId38"/>
    <p:sldId id="490" r:id="rId39"/>
    <p:sldId id="491" r:id="rId40"/>
    <p:sldId id="492" r:id="rId41"/>
    <p:sldId id="493" r:id="rId42"/>
    <p:sldId id="494" r:id="rId43"/>
    <p:sldId id="495" r:id="rId44"/>
    <p:sldId id="496" r:id="rId45"/>
    <p:sldId id="497" r:id="rId46"/>
    <p:sldId id="498" r:id="rId47"/>
    <p:sldId id="516" r:id="rId48"/>
    <p:sldId id="517"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6" autoAdjust="0"/>
    <p:restoredTop sz="94660"/>
  </p:normalViewPr>
  <p:slideViewPr>
    <p:cSldViewPr snapToGrid="0">
      <p:cViewPr varScale="1">
        <p:scale>
          <a:sx n="71" d="100"/>
          <a:sy n="71" d="100"/>
        </p:scale>
        <p:origin x="9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67CDB-BA4F-4102-B3BD-A48CC8A841A8}" type="datetimeFigureOut">
              <a:rPr lang="en-IN" smtClean="0"/>
              <a:t>30-10-2020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5CCB-7CB9-4FAA-8819-7C2298F16EA2}" type="slidenum">
              <a:rPr lang="en-IN" smtClean="0"/>
              <a:t>‹#›</a:t>
            </a:fld>
            <a:endParaRPr lang="en-IN"/>
          </a:p>
        </p:txBody>
      </p:sp>
    </p:spTree>
    <p:extLst>
      <p:ext uri="{BB962C8B-B14F-4D97-AF65-F5344CB8AC3E}">
        <p14:creationId xmlns:p14="http://schemas.microsoft.com/office/powerpoint/2010/main" val="71603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11EEF13-2381-4A6B-81E7-EC1F9B5DE39B}" type="slidenum">
              <a:rPr lang="en-IN" smtClean="0"/>
              <a:pPr/>
              <a:t>1</a:t>
            </a:fld>
            <a:endParaRPr lang="en-IN"/>
          </a:p>
        </p:txBody>
      </p:sp>
    </p:spTree>
    <p:extLst>
      <p:ext uri="{BB962C8B-B14F-4D97-AF65-F5344CB8AC3E}">
        <p14:creationId xmlns:p14="http://schemas.microsoft.com/office/powerpoint/2010/main" val="295987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1EAEC53-8D9E-423C-98BD-172D4AC215A2}" type="slidenum">
              <a:rPr lang="sv-SE" altLang="en-US" sz="1200"/>
              <a:pPr/>
              <a:t>43</a:t>
            </a:fld>
            <a:endParaRPr lang="sv-SE" altLang="en-US" sz="1200"/>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3108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65D692-0DFB-4212-BB5E-EFCA77B2517A}" type="slidenum">
              <a:rPr lang="sv-SE" altLang="en-US" sz="1200"/>
              <a:pPr/>
              <a:t>44</a:t>
            </a:fld>
            <a:endParaRPr lang="sv-SE" altLang="en-US" sz="1200"/>
          </a:p>
        </p:txBody>
      </p:sp>
      <p:sp>
        <p:nvSpPr>
          <p:cNvPr id="36867" name="Rectangle 1026"/>
          <p:cNvSpPr>
            <a:spLocks noGrp="1" noRot="1" noChangeAspect="1" noChangeArrowheads="1" noTextEdit="1"/>
          </p:cNvSpPr>
          <p:nvPr>
            <p:ph type="sldImg"/>
          </p:nvPr>
        </p:nvSpPr>
        <p:spPr>
          <a:ln/>
        </p:spPr>
      </p:sp>
      <p:sp>
        <p:nvSpPr>
          <p:cNvPr id="368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679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C61A4EA-8B98-426E-845E-B298BFFACF87}" type="slidenum">
              <a:rPr lang="sv-SE" altLang="en-US" sz="1200"/>
              <a:pPr/>
              <a:t>45</a:t>
            </a:fld>
            <a:endParaRPr lang="sv-SE" alt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9122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DBC46C6-9DDA-4DE2-894A-D9661DEF0787}" type="slidenum">
              <a:rPr lang="sv-SE" altLang="en-US" sz="1200"/>
              <a:pPr/>
              <a:t>46</a:t>
            </a:fld>
            <a:endParaRPr lang="sv-SE" altLang="en-U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8674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3003809-BE15-4041-AC14-FC6D81926456}" type="slidenum">
              <a:rPr lang="sv-SE" altLang="en-US" sz="1200"/>
              <a:pPr/>
              <a:t>49</a:t>
            </a:fld>
            <a:endParaRPr lang="sv-SE" alt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05764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57305E-811F-4060-B411-52DEBCB5ADB9}" type="slidenum">
              <a:rPr lang="sv-SE" altLang="en-US" sz="1200"/>
              <a:pPr/>
              <a:t>50</a:t>
            </a:fld>
            <a:endParaRPr lang="sv-SE" alt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4145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60A80A1-592F-4AA8-AB4F-9C61CF343B79}" type="slidenum">
              <a:rPr lang="sv-SE" altLang="en-US" sz="1200"/>
              <a:pPr/>
              <a:t>51</a:t>
            </a:fld>
            <a:endParaRPr lang="sv-SE"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97164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AE673EA-28CC-4D2A-8880-39BF0AA23552}" type="slidenum">
              <a:rPr lang="sv-SE" altLang="en-US" sz="1200"/>
              <a:pPr/>
              <a:t>52</a:t>
            </a:fld>
            <a:endParaRPr lang="sv-SE" alt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590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BA5C651-9FEB-44C9-BD1E-2B9ABCB87A51}" type="slidenum">
              <a:rPr lang="sv-SE" altLang="en-US" sz="1200"/>
              <a:pPr/>
              <a:t>53</a:t>
            </a:fld>
            <a:endParaRPr lang="sv-SE"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36163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3CB9F1F-ED22-4917-AA91-829C35CC9FC9}" type="slidenum">
              <a:rPr lang="sv-SE" altLang="en-US" sz="1200"/>
              <a:pPr/>
              <a:t>54</a:t>
            </a:fld>
            <a:endParaRPr lang="sv-SE" altLang="en-US"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5635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1F96D70-044E-46A3-808C-F10A69D103BC}" type="slidenum">
              <a:rPr lang="en-US" smtClean="0"/>
              <a:pPr/>
              <a:t>2</a:t>
            </a:fld>
            <a:endParaRPr lang="en-US"/>
          </a:p>
        </p:txBody>
      </p:sp>
    </p:spTree>
    <p:extLst>
      <p:ext uri="{BB962C8B-B14F-4D97-AF65-F5344CB8AC3E}">
        <p14:creationId xmlns:p14="http://schemas.microsoft.com/office/powerpoint/2010/main" val="371862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BD38222-B44A-475B-A905-C84E8106FF85}" type="slidenum">
              <a:rPr lang="sv-SE" altLang="en-US" sz="1200"/>
              <a:pPr/>
              <a:t>55</a:t>
            </a:fld>
            <a:endParaRPr lang="sv-SE" altLang="en-U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32193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B7C5AE-DB82-44F5-8C74-BC9F52411FAA}" type="slidenum">
              <a:rPr lang="sv-SE" altLang="en-US" sz="1200"/>
              <a:pPr/>
              <a:t>56</a:t>
            </a:fld>
            <a:endParaRPr lang="sv-SE" altLang="en-US"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76605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57FE74C-BC82-47D0-82F7-100107458271}" type="slidenum">
              <a:rPr lang="sv-SE" altLang="en-US" sz="1200"/>
              <a:pPr/>
              <a:t>58</a:t>
            </a:fld>
            <a:endParaRPr lang="sv-SE"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2898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0D01A57-7DA3-4C1C-A01E-331E96206FDE}" type="slidenum">
              <a:rPr lang="sv-SE" altLang="en-US" sz="1200"/>
              <a:pPr/>
              <a:t>60</a:t>
            </a:fld>
            <a:endParaRPr lang="sv-SE" alt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4229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7DCE524-09CC-4EB2-AB65-9892761A219D}" type="slidenum">
              <a:rPr lang="sv-SE" altLang="en-US" sz="1200"/>
              <a:pPr/>
              <a:t>34</a:t>
            </a:fld>
            <a:endParaRPr lang="sv-SE" alt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97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B8D5A7-6B65-475F-BE8E-92C80F2055A2}" type="slidenum">
              <a:rPr lang="sv-SE" altLang="en-US" sz="1200"/>
              <a:pPr/>
              <a:t>36</a:t>
            </a:fld>
            <a:endParaRPr lang="sv-SE" altLang="en-US" sz="1200"/>
          </a:p>
        </p:txBody>
      </p:sp>
      <p:sp>
        <p:nvSpPr>
          <p:cNvPr id="29699" name="Rectangle 1026"/>
          <p:cNvSpPr>
            <a:spLocks noGrp="1" noRot="1" noChangeAspect="1" noChangeArrowheads="1" noTextEdit="1"/>
          </p:cNvSpPr>
          <p:nvPr>
            <p:ph type="sldImg"/>
          </p:nvPr>
        </p:nvSpPr>
        <p:spPr>
          <a:ln/>
        </p:spPr>
      </p:sp>
      <p:sp>
        <p:nvSpPr>
          <p:cNvPr id="2970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43125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D61510C-3BF9-483E-A521-3BBB86C221FD}" type="slidenum">
              <a:rPr lang="sv-SE" altLang="en-US" sz="1200"/>
              <a:pPr/>
              <a:t>37</a:t>
            </a:fld>
            <a:endParaRPr lang="sv-SE" altLang="en-US" sz="1200"/>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9744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A6D67A-5053-47F4-B945-71E0A5095D0E}" type="slidenum">
              <a:rPr lang="sv-SE" altLang="en-US" sz="1200"/>
              <a:pPr/>
              <a:t>38</a:t>
            </a:fld>
            <a:endParaRPr lang="sv-SE"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7647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9AF9017-A99C-4937-986D-9050A090D3FD}" type="slidenum">
              <a:rPr lang="sv-SE" altLang="en-US" sz="1200"/>
              <a:pPr/>
              <a:t>40</a:t>
            </a:fld>
            <a:endParaRPr lang="sv-SE" altLang="en-US" sz="1200"/>
          </a:p>
        </p:txBody>
      </p:sp>
      <p:sp>
        <p:nvSpPr>
          <p:cNvPr id="32771" name="Rectangle 1026"/>
          <p:cNvSpPr>
            <a:spLocks noGrp="1" noRot="1" noChangeAspect="1" noChangeArrowheads="1" noTextEdit="1"/>
          </p:cNvSpPr>
          <p:nvPr>
            <p:ph type="sldImg"/>
          </p:nvPr>
        </p:nvSpPr>
        <p:spPr>
          <a:ln/>
        </p:spPr>
      </p:sp>
      <p:sp>
        <p:nvSpPr>
          <p:cNvPr id="3277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3283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E816AB-4DD5-477C-AA69-E0497C14C8B5}" type="slidenum">
              <a:rPr lang="sv-SE" altLang="en-US" sz="1200"/>
              <a:pPr/>
              <a:t>41</a:t>
            </a:fld>
            <a:endParaRPr lang="sv-SE" altLang="en-US" sz="1200"/>
          </a:p>
        </p:txBody>
      </p:sp>
      <p:sp>
        <p:nvSpPr>
          <p:cNvPr id="33795" name="Rectangle 1026"/>
          <p:cNvSpPr>
            <a:spLocks noGrp="1" noRot="1" noChangeAspect="1" noChangeArrowheads="1" noTextEdit="1"/>
          </p:cNvSpPr>
          <p:nvPr>
            <p:ph type="sldImg"/>
          </p:nvPr>
        </p:nvSpPr>
        <p:spPr>
          <a:ln/>
        </p:spPr>
      </p:sp>
      <p:sp>
        <p:nvSpPr>
          <p:cNvPr id="337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3924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2CDA5B-1E55-44E4-90E8-F0804E1C0A96}" type="slidenum">
              <a:rPr lang="sv-SE" altLang="en-US" sz="1200"/>
              <a:pPr/>
              <a:t>42</a:t>
            </a:fld>
            <a:endParaRPr lang="sv-SE" altLang="en-US" sz="1200"/>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7149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t>30-10-2020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398271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t>30-10-2020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18738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t>30-10-2020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627691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7813"/>
            <a:ext cx="109728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p:cNvSpPr>
            <a:spLocks noGrp="1"/>
          </p:cNvSpPr>
          <p:nvPr>
            <p:ph type="sldNum" sz="quarter" idx="12"/>
          </p:nvPr>
        </p:nvSpPr>
        <p:spPr>
          <a:xfrm>
            <a:off x="8737600" y="6248400"/>
            <a:ext cx="2844800" cy="457200"/>
          </a:xfrm>
        </p:spPr>
        <p:txBody>
          <a:bodyPr/>
          <a:lstStyle>
            <a:lvl1pPr>
              <a:defRPr/>
            </a:lvl1pPr>
          </a:lstStyle>
          <a:p>
            <a:fld id="{538D0549-2323-4BFD-B2F5-F49097FA38E9}" type="slidenum">
              <a:rPr lang="en-US" altLang="en-US"/>
              <a:pPr/>
              <a:t>‹#›</a:t>
            </a:fld>
            <a:endParaRPr lang="en-US" altLang="en-US"/>
          </a:p>
        </p:txBody>
      </p:sp>
    </p:spTree>
    <p:extLst>
      <p:ext uri="{BB962C8B-B14F-4D97-AF65-F5344CB8AC3E}">
        <p14:creationId xmlns:p14="http://schemas.microsoft.com/office/powerpoint/2010/main" val="309745479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8400"/>
            <a:ext cx="2844800" cy="457200"/>
          </a:xfrm>
        </p:spPr>
        <p:txBody>
          <a:bodyPr/>
          <a:lstStyle>
            <a:lvl1pPr>
              <a:defRPr/>
            </a:lvl1pPr>
          </a:lstStyle>
          <a:p>
            <a:fld id="{D7C5DC33-99B3-4A02-A4DC-C7B30038D732}" type="slidenum">
              <a:rPr lang="en-US" altLang="en-US"/>
              <a:pPr/>
              <a:t>‹#›</a:t>
            </a:fld>
            <a:endParaRPr lang="en-US" altLang="en-US"/>
          </a:p>
        </p:txBody>
      </p:sp>
    </p:spTree>
    <p:extLst>
      <p:ext uri="{BB962C8B-B14F-4D97-AF65-F5344CB8AC3E}">
        <p14:creationId xmlns:p14="http://schemas.microsoft.com/office/powerpoint/2010/main" val="33016971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Rubrik och text över innehåll">
    <p:spTree>
      <p:nvGrpSpPr>
        <p:cNvPr id="1" name=""/>
        <p:cNvGrpSpPr/>
        <p:nvPr/>
      </p:nvGrpSpPr>
      <p:grpSpPr>
        <a:xfrm>
          <a:off x="0" y="0"/>
          <a:ext cx="0" cy="0"/>
          <a:chOff x="0" y="0"/>
          <a:chExt cx="0" cy="0"/>
        </a:xfrm>
      </p:grpSpPr>
      <p:sp>
        <p:nvSpPr>
          <p:cNvPr id="2" name="Rubrik 1"/>
          <p:cNvSpPr>
            <a:spLocks noGrp="1"/>
          </p:cNvSpPr>
          <p:nvPr>
            <p:ph type="title"/>
          </p:nvPr>
        </p:nvSpPr>
        <p:spPr>
          <a:xfrm>
            <a:off x="914400" y="609600"/>
            <a:ext cx="103632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914400" y="1981200"/>
            <a:ext cx="103632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914400" y="4114800"/>
            <a:ext cx="103632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Date Placeholder 3"/>
          <p:cNvSpPr>
            <a:spLocks noGrp="1"/>
          </p:cNvSpPr>
          <p:nvPr>
            <p:ph type="dt" sz="half" idx="10"/>
          </p:nvPr>
        </p:nvSpPr>
        <p:spPr/>
        <p:txBody>
          <a:bodyPr/>
          <a:lstStyle>
            <a:lvl1pPr>
              <a:defRPr/>
            </a:lvl1pPr>
          </a:lstStyle>
          <a:p>
            <a:endParaRPr lang="en-US" altLang="en-US"/>
          </a:p>
        </p:txBody>
      </p:sp>
      <p:sp>
        <p:nvSpPr>
          <p:cNvPr id="6" name="Footer Placeholder 4"/>
          <p:cNvSpPr>
            <a:spLocks noGrp="1"/>
          </p:cNvSpPr>
          <p:nvPr>
            <p:ph type="ftr" sz="quarter" idx="11"/>
          </p:nvPr>
        </p:nvSpPr>
        <p:spPr/>
        <p:txBody>
          <a:bodyPr/>
          <a:lstStyle>
            <a:lvl1pPr>
              <a:defRPr/>
            </a:lvl1pPr>
          </a:lstStyle>
          <a:p>
            <a:endParaRPr lang="en-US" altLang="en-US"/>
          </a:p>
        </p:txBody>
      </p:sp>
      <p:sp>
        <p:nvSpPr>
          <p:cNvPr id="7" name="Slide Number Placeholder 5"/>
          <p:cNvSpPr>
            <a:spLocks noGrp="1"/>
          </p:cNvSpPr>
          <p:nvPr>
            <p:ph type="sldNum" sz="quarter" idx="12"/>
          </p:nvPr>
        </p:nvSpPr>
        <p:spPr/>
        <p:txBody>
          <a:bodyPr/>
          <a:lstStyle>
            <a:lvl1pPr>
              <a:defRPr/>
            </a:lvl1pPr>
          </a:lstStyle>
          <a:p>
            <a:fld id="{9505B6CF-8D76-44ED-8470-64C765DDB135}" type="slidenum">
              <a:rPr lang="sv-SE" altLang="en-US"/>
              <a:pPr/>
              <a:t>‹#›</a:t>
            </a:fld>
            <a:endParaRPr lang="sv-SE" altLang="en-US"/>
          </a:p>
        </p:txBody>
      </p:sp>
    </p:spTree>
    <p:extLst>
      <p:ext uri="{BB962C8B-B14F-4D97-AF65-F5344CB8AC3E}">
        <p14:creationId xmlns:p14="http://schemas.microsoft.com/office/powerpoint/2010/main" val="299389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914400" y="609600"/>
            <a:ext cx="103632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914400" y="19812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quarter" idx="2"/>
          </p:nvPr>
        </p:nvSpPr>
        <p:spPr>
          <a:xfrm>
            <a:off x="6197600" y="1981200"/>
            <a:ext cx="50800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innehåll 4"/>
          <p:cNvSpPr>
            <a:spLocks noGrp="1"/>
          </p:cNvSpPr>
          <p:nvPr>
            <p:ph sz="quarter" idx="3"/>
          </p:nvPr>
        </p:nvSpPr>
        <p:spPr>
          <a:xfrm>
            <a:off x="6197600" y="4114800"/>
            <a:ext cx="50800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Date Placeholder 3"/>
          <p:cNvSpPr>
            <a:spLocks noGrp="1"/>
          </p:cNvSpPr>
          <p:nvPr>
            <p:ph type="dt" sz="half" idx="10"/>
          </p:nvPr>
        </p:nvSpPr>
        <p:spPr/>
        <p:txBody>
          <a:bodyPr/>
          <a:lstStyle>
            <a:lvl1pPr>
              <a:defRPr/>
            </a:lvl1pPr>
          </a:lstStyle>
          <a:p>
            <a:endParaRPr lang="en-US" altLang="en-US"/>
          </a:p>
        </p:txBody>
      </p:sp>
      <p:sp>
        <p:nvSpPr>
          <p:cNvPr id="7" name="Footer Placeholder 4"/>
          <p:cNvSpPr>
            <a:spLocks noGrp="1"/>
          </p:cNvSpPr>
          <p:nvPr>
            <p:ph type="ftr" sz="quarter" idx="11"/>
          </p:nvPr>
        </p:nvSpPr>
        <p:spPr/>
        <p:txBody>
          <a:bodyPr/>
          <a:lstStyle>
            <a:lvl1pPr>
              <a:defRPr/>
            </a:lvl1pPr>
          </a:lstStyle>
          <a:p>
            <a:endParaRPr lang="en-US" altLang="en-US"/>
          </a:p>
        </p:txBody>
      </p:sp>
      <p:sp>
        <p:nvSpPr>
          <p:cNvPr id="8" name="Slide Number Placeholder 5"/>
          <p:cNvSpPr>
            <a:spLocks noGrp="1"/>
          </p:cNvSpPr>
          <p:nvPr>
            <p:ph type="sldNum" sz="quarter" idx="12"/>
          </p:nvPr>
        </p:nvSpPr>
        <p:spPr/>
        <p:txBody>
          <a:bodyPr/>
          <a:lstStyle>
            <a:lvl1pPr>
              <a:defRPr/>
            </a:lvl1pPr>
          </a:lstStyle>
          <a:p>
            <a:fld id="{BA5870CD-D6CB-48F9-9E1A-FA1C3DAE42EA}" type="slidenum">
              <a:rPr lang="sv-SE" altLang="en-US"/>
              <a:pPr/>
              <a:t>‹#›</a:t>
            </a:fld>
            <a:endParaRPr lang="sv-SE" altLang="en-US"/>
          </a:p>
        </p:txBody>
      </p:sp>
    </p:spTree>
    <p:extLst>
      <p:ext uri="{BB962C8B-B14F-4D97-AF65-F5344CB8AC3E}">
        <p14:creationId xmlns:p14="http://schemas.microsoft.com/office/powerpoint/2010/main" val="964652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OverTx">
  <p:cSld name="Rubrik och två innehållsdelar över text">
    <p:spTree>
      <p:nvGrpSpPr>
        <p:cNvPr id="1" name=""/>
        <p:cNvGrpSpPr/>
        <p:nvPr/>
      </p:nvGrpSpPr>
      <p:grpSpPr>
        <a:xfrm>
          <a:off x="0" y="0"/>
          <a:ext cx="0" cy="0"/>
          <a:chOff x="0" y="0"/>
          <a:chExt cx="0" cy="0"/>
        </a:xfrm>
      </p:grpSpPr>
      <p:sp>
        <p:nvSpPr>
          <p:cNvPr id="2" name="Rubrik 1"/>
          <p:cNvSpPr>
            <a:spLocks noGrp="1"/>
          </p:cNvSpPr>
          <p:nvPr>
            <p:ph type="title"/>
          </p:nvPr>
        </p:nvSpPr>
        <p:spPr>
          <a:xfrm>
            <a:off x="914400" y="609600"/>
            <a:ext cx="10363200" cy="1143000"/>
          </a:xfrm>
        </p:spPr>
        <p:txBody>
          <a:bodyPr/>
          <a:lstStyle/>
          <a:p>
            <a:r>
              <a:rPr lang="sv-SE" smtClean="0"/>
              <a:t>Klicka här för att ändra format</a:t>
            </a:r>
            <a:endParaRPr lang="sv-SE"/>
          </a:p>
        </p:txBody>
      </p:sp>
      <p:sp>
        <p:nvSpPr>
          <p:cNvPr id="3" name="Platshållare för innehåll 2"/>
          <p:cNvSpPr>
            <a:spLocks noGrp="1"/>
          </p:cNvSpPr>
          <p:nvPr>
            <p:ph sz="quarter" idx="1"/>
          </p:nvPr>
        </p:nvSpPr>
        <p:spPr>
          <a:xfrm>
            <a:off x="914400" y="1981200"/>
            <a:ext cx="50800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quarter" idx="2"/>
          </p:nvPr>
        </p:nvSpPr>
        <p:spPr>
          <a:xfrm>
            <a:off x="6197600" y="1981200"/>
            <a:ext cx="50800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half" idx="3"/>
          </p:nvPr>
        </p:nvSpPr>
        <p:spPr>
          <a:xfrm>
            <a:off x="914400" y="4114800"/>
            <a:ext cx="10363200" cy="19812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Date Placeholder 3"/>
          <p:cNvSpPr>
            <a:spLocks noGrp="1"/>
          </p:cNvSpPr>
          <p:nvPr>
            <p:ph type="dt" sz="half" idx="10"/>
          </p:nvPr>
        </p:nvSpPr>
        <p:spPr/>
        <p:txBody>
          <a:bodyPr/>
          <a:lstStyle>
            <a:lvl1pPr>
              <a:defRPr/>
            </a:lvl1pPr>
          </a:lstStyle>
          <a:p>
            <a:endParaRPr lang="en-US" altLang="en-US"/>
          </a:p>
        </p:txBody>
      </p:sp>
      <p:sp>
        <p:nvSpPr>
          <p:cNvPr id="7" name="Footer Placeholder 4"/>
          <p:cNvSpPr>
            <a:spLocks noGrp="1"/>
          </p:cNvSpPr>
          <p:nvPr>
            <p:ph type="ftr" sz="quarter" idx="11"/>
          </p:nvPr>
        </p:nvSpPr>
        <p:spPr/>
        <p:txBody>
          <a:bodyPr/>
          <a:lstStyle>
            <a:lvl1pPr>
              <a:defRPr/>
            </a:lvl1pPr>
          </a:lstStyle>
          <a:p>
            <a:endParaRPr lang="en-US" altLang="en-US"/>
          </a:p>
        </p:txBody>
      </p:sp>
      <p:sp>
        <p:nvSpPr>
          <p:cNvPr id="8" name="Slide Number Placeholder 5"/>
          <p:cNvSpPr>
            <a:spLocks noGrp="1"/>
          </p:cNvSpPr>
          <p:nvPr>
            <p:ph type="sldNum" sz="quarter" idx="12"/>
          </p:nvPr>
        </p:nvSpPr>
        <p:spPr/>
        <p:txBody>
          <a:bodyPr/>
          <a:lstStyle>
            <a:lvl1pPr>
              <a:defRPr/>
            </a:lvl1pPr>
          </a:lstStyle>
          <a:p>
            <a:fld id="{6B686FAA-C829-4C9F-ACBB-82C8AF06B235}" type="slidenum">
              <a:rPr lang="sv-SE" altLang="en-US"/>
              <a:pPr/>
              <a:t>‹#›</a:t>
            </a:fld>
            <a:endParaRPr lang="sv-SE" altLang="en-US"/>
          </a:p>
        </p:txBody>
      </p:sp>
    </p:spTree>
    <p:extLst>
      <p:ext uri="{BB962C8B-B14F-4D97-AF65-F5344CB8AC3E}">
        <p14:creationId xmlns:p14="http://schemas.microsoft.com/office/powerpoint/2010/main" val="3248866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914400" y="609600"/>
            <a:ext cx="103632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914400" y="19812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97600" y="19812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Date Placeholder 3"/>
          <p:cNvSpPr>
            <a:spLocks noGrp="1"/>
          </p:cNvSpPr>
          <p:nvPr>
            <p:ph type="dt" sz="half" idx="10"/>
          </p:nvPr>
        </p:nvSpPr>
        <p:spPr/>
        <p:txBody>
          <a:bodyPr/>
          <a:lstStyle>
            <a:lvl1pPr>
              <a:defRPr/>
            </a:lvl1pPr>
          </a:lstStyle>
          <a:p>
            <a:endParaRPr lang="en-US" altLang="en-US"/>
          </a:p>
        </p:txBody>
      </p:sp>
      <p:sp>
        <p:nvSpPr>
          <p:cNvPr id="6" name="Footer Placeholder 4"/>
          <p:cNvSpPr>
            <a:spLocks noGrp="1"/>
          </p:cNvSpPr>
          <p:nvPr>
            <p:ph type="ftr" sz="quarter" idx="11"/>
          </p:nvPr>
        </p:nvSpPr>
        <p:spPr/>
        <p:txBody>
          <a:bodyPr/>
          <a:lstStyle>
            <a:lvl1pPr>
              <a:defRPr/>
            </a:lvl1pPr>
          </a:lstStyle>
          <a:p>
            <a:endParaRPr lang="en-US" altLang="en-US"/>
          </a:p>
        </p:txBody>
      </p:sp>
      <p:sp>
        <p:nvSpPr>
          <p:cNvPr id="7" name="Slide Number Placeholder 5"/>
          <p:cNvSpPr>
            <a:spLocks noGrp="1"/>
          </p:cNvSpPr>
          <p:nvPr>
            <p:ph type="sldNum" sz="quarter" idx="12"/>
          </p:nvPr>
        </p:nvSpPr>
        <p:spPr/>
        <p:txBody>
          <a:bodyPr/>
          <a:lstStyle>
            <a:lvl1pPr>
              <a:defRPr/>
            </a:lvl1pPr>
          </a:lstStyle>
          <a:p>
            <a:fld id="{302DF2C2-10D3-4140-A261-720C7F0D3B52}" type="slidenum">
              <a:rPr lang="sv-SE" altLang="en-US"/>
              <a:pPr/>
              <a:t>‹#›</a:t>
            </a:fld>
            <a:endParaRPr lang="sv-SE" altLang="en-US"/>
          </a:p>
        </p:txBody>
      </p:sp>
    </p:spTree>
    <p:extLst>
      <p:ext uri="{BB962C8B-B14F-4D97-AF65-F5344CB8AC3E}">
        <p14:creationId xmlns:p14="http://schemas.microsoft.com/office/powerpoint/2010/main" val="128471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t>30-10-2020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1056599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ACA0A8-BB4C-4262-8CBA-25528FD95A48}" type="datetimeFigureOut">
              <a:rPr lang="en-IN" smtClean="0"/>
              <a:t>30-10-2020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241816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8ACA0A8-BB4C-4262-8CBA-25528FD95A48}" type="datetimeFigureOut">
              <a:rPr lang="en-IN" smtClean="0"/>
              <a:t>30-10-2020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334364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8ACA0A8-BB4C-4262-8CBA-25528FD95A48}" type="datetimeFigureOut">
              <a:rPr lang="en-IN" smtClean="0"/>
              <a:t>30-10-2020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248303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8ACA0A8-BB4C-4262-8CBA-25528FD95A48}" type="datetimeFigureOut">
              <a:rPr lang="en-IN" smtClean="0"/>
              <a:t>30-10-2020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181686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CA0A8-BB4C-4262-8CBA-25528FD95A48}" type="datetimeFigureOut">
              <a:rPr lang="en-IN" smtClean="0"/>
              <a:t>30-10-2020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39995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t>30-10-2020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318812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t>30-10-2020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t>‹#›</a:t>
            </a:fld>
            <a:endParaRPr lang="en-IN"/>
          </a:p>
        </p:txBody>
      </p:sp>
    </p:spTree>
    <p:extLst>
      <p:ext uri="{BB962C8B-B14F-4D97-AF65-F5344CB8AC3E}">
        <p14:creationId xmlns:p14="http://schemas.microsoft.com/office/powerpoint/2010/main" val="213401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CA0A8-BB4C-4262-8CBA-25528FD95A48}" type="datetimeFigureOut">
              <a:rPr lang="en-IN" smtClean="0"/>
              <a:t>30-10-2020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286EC-64F7-42B8-BBCC-DF99D2A63772}" type="slidenum">
              <a:rPr lang="en-IN" smtClean="0"/>
              <a:t>‹#›</a:t>
            </a:fld>
            <a:endParaRPr lang="en-IN"/>
          </a:p>
        </p:txBody>
      </p:sp>
    </p:spTree>
    <p:extLst>
      <p:ext uri="{BB962C8B-B14F-4D97-AF65-F5344CB8AC3E}">
        <p14:creationId xmlns:p14="http://schemas.microsoft.com/office/powerpoint/2010/main" val="37788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 y="228600"/>
            <a:ext cx="11841480" cy="4849083"/>
          </a:xfrm>
          <a:ln>
            <a:solidFill>
              <a:schemeClr val="tx1"/>
            </a:solidFill>
          </a:ln>
        </p:spPr>
        <p:txBody>
          <a:bodyPr/>
          <a:lstStyle/>
          <a:p>
            <a:r>
              <a:rPr lang="en-US" b="1" dirty="0"/>
              <a:t>COMPUTER GRAPHICS &amp; MULTIMEDIA </a:t>
            </a:r>
            <a:r>
              <a:rPr lang="en-US" b="1" dirty="0" smtClean="0"/>
              <a:t>SYSTEMS</a:t>
            </a:r>
            <a:br>
              <a:rPr lang="en-US" b="1" dirty="0" smtClean="0"/>
            </a:br>
            <a:r>
              <a:rPr lang="en-IN" b="1" dirty="0"/>
              <a:t>SCS1302</a:t>
            </a:r>
            <a:endParaRPr lang="en-IN" dirty="0"/>
          </a:p>
        </p:txBody>
      </p:sp>
      <p:sp>
        <p:nvSpPr>
          <p:cNvPr id="3" name="Subtitle 2"/>
          <p:cNvSpPr>
            <a:spLocks noGrp="1"/>
          </p:cNvSpPr>
          <p:nvPr>
            <p:ph type="subTitle" idx="1"/>
          </p:nvPr>
        </p:nvSpPr>
        <p:spPr>
          <a:xfrm>
            <a:off x="1456266" y="5298141"/>
            <a:ext cx="9144000" cy="837752"/>
          </a:xfrm>
          <a:ln>
            <a:solidFill>
              <a:schemeClr val="tx1"/>
            </a:solidFill>
          </a:ln>
        </p:spPr>
        <p:txBody>
          <a:bodyPr>
            <a:normAutofit/>
          </a:bodyPr>
          <a:lstStyle/>
          <a:p>
            <a:r>
              <a:rPr lang="en-US" sz="4400" dirty="0" smtClean="0"/>
              <a:t>UNIT IV – PART I</a:t>
            </a:r>
            <a:endParaRPr lang="en-US" sz="2800" dirty="0" smtClean="0"/>
          </a:p>
        </p:txBody>
      </p:sp>
      <p:pic>
        <p:nvPicPr>
          <p:cNvPr id="4" name="Picture 3"/>
          <p:cNvPicPr>
            <a:picLocks noChangeAspect="1"/>
          </p:cNvPicPr>
          <p:nvPr/>
        </p:nvPicPr>
        <p:blipFill>
          <a:blip r:embed="rId3"/>
          <a:stretch>
            <a:fillRect/>
          </a:stretch>
        </p:blipFill>
        <p:spPr>
          <a:xfrm>
            <a:off x="2074989" y="585023"/>
            <a:ext cx="7906555" cy="1429555"/>
          </a:xfrm>
          <a:prstGeom prst="rect">
            <a:avLst/>
          </a:prstGeom>
        </p:spPr>
      </p:pic>
      <p:pic>
        <p:nvPicPr>
          <p:cNvPr id="7" name="Google Shape;83;p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52" y="585024"/>
            <a:ext cx="1475705" cy="142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10428321" y="585023"/>
            <a:ext cx="1468192" cy="1429555"/>
          </a:xfrm>
          <a:prstGeom prst="rect">
            <a:avLst/>
          </a:prstGeom>
        </p:spPr>
      </p:pic>
      <p:sp>
        <p:nvSpPr>
          <p:cNvPr id="9" name="Date Placeholder 8"/>
          <p:cNvSpPr>
            <a:spLocks noGrp="1"/>
          </p:cNvSpPr>
          <p:nvPr>
            <p:ph type="dt" sz="half" idx="10"/>
          </p:nvPr>
        </p:nvSpPr>
        <p:spPr/>
        <p:txBody>
          <a:bodyPr/>
          <a:lstStyle/>
          <a:p>
            <a:fld id="{35F373E8-E5FA-4461-9871-9E0B22A4F859}" type="datetime1">
              <a:rPr lang="en-IN" smtClean="0"/>
              <a:pPr/>
              <a:t>30-10-2020</a:t>
            </a:fld>
            <a:endParaRPr lang="en-IN"/>
          </a:p>
        </p:txBody>
      </p:sp>
      <p:sp>
        <p:nvSpPr>
          <p:cNvPr id="11" name="Slide Number Placeholder 10"/>
          <p:cNvSpPr>
            <a:spLocks noGrp="1"/>
          </p:cNvSpPr>
          <p:nvPr>
            <p:ph type="sldNum" sz="quarter" idx="12"/>
          </p:nvPr>
        </p:nvSpPr>
        <p:spPr/>
        <p:txBody>
          <a:bodyPr/>
          <a:lstStyle/>
          <a:p>
            <a:fld id="{A4F63B1C-1067-4909-822D-630901A8F28E}" type="slidenum">
              <a:rPr lang="en-IN" smtClean="0"/>
              <a:pPr/>
              <a:t>1</a:t>
            </a:fld>
            <a:endParaRPr lang="en-IN"/>
          </a:p>
        </p:txBody>
      </p:sp>
    </p:spTree>
    <p:extLst>
      <p:ext uri="{BB962C8B-B14F-4D97-AF65-F5344CB8AC3E}">
        <p14:creationId xmlns:p14="http://schemas.microsoft.com/office/powerpoint/2010/main" val="1169010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7917"/>
            <a:ext cx="11385177" cy="779930"/>
          </a:xfrm>
          <a:ln>
            <a:solidFill>
              <a:schemeClr val="tx1"/>
            </a:solidFill>
          </a:ln>
        </p:spPr>
        <p:txBody>
          <a:bodyPr>
            <a:normAutofit/>
          </a:bodyPr>
          <a:lstStyle/>
          <a:p>
            <a:pPr>
              <a:defRPr/>
            </a:pPr>
            <a:r>
              <a:rPr lang="en-US" dirty="0" smtClean="0"/>
              <a:t>Flat </a:t>
            </a:r>
            <a:r>
              <a:rPr lang="en-US" dirty="0"/>
              <a:t>surface rendering</a:t>
            </a:r>
          </a:p>
        </p:txBody>
      </p:sp>
      <p:pic>
        <p:nvPicPr>
          <p:cNvPr id="4" name="Content Placeholder 3"/>
          <p:cNvPicPr>
            <a:picLocks noGrp="1" noChangeAspect="1"/>
          </p:cNvPicPr>
          <p:nvPr>
            <p:ph idx="1"/>
          </p:nvPr>
        </p:nvPicPr>
        <p:blipFill>
          <a:blip r:embed="rId2"/>
          <a:stretch>
            <a:fillRect/>
          </a:stretch>
        </p:blipFill>
        <p:spPr>
          <a:xfrm>
            <a:off x="430307" y="1196788"/>
            <a:ext cx="11125199" cy="5249116"/>
          </a:xfrm>
          <a:prstGeom prst="rect">
            <a:avLst/>
          </a:prstGeom>
        </p:spPr>
      </p:pic>
    </p:spTree>
    <p:extLst>
      <p:ext uri="{BB962C8B-B14F-4D97-AF65-F5344CB8AC3E}">
        <p14:creationId xmlns:p14="http://schemas.microsoft.com/office/powerpoint/2010/main" val="3130202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5" y="320040"/>
            <a:ext cx="11241741" cy="1143000"/>
          </a:xfrm>
          <a:ln>
            <a:solidFill>
              <a:schemeClr val="tx1"/>
            </a:solidFill>
          </a:ln>
        </p:spPr>
        <p:txBody>
          <a:bodyPr/>
          <a:lstStyle/>
          <a:p>
            <a:pPr>
              <a:defRPr/>
            </a:pPr>
            <a:r>
              <a:rPr lang="en-US" dirty="0" smtClean="0"/>
              <a:t>Flat surface rendering</a:t>
            </a:r>
            <a:endParaRPr lang="en-US" dirty="0"/>
          </a:p>
        </p:txBody>
      </p:sp>
      <p:sp>
        <p:nvSpPr>
          <p:cNvPr id="10243" name="Content Placeholder 2"/>
          <p:cNvSpPr>
            <a:spLocks noGrp="1"/>
          </p:cNvSpPr>
          <p:nvPr>
            <p:ph idx="1"/>
          </p:nvPr>
        </p:nvSpPr>
        <p:spPr>
          <a:xfrm>
            <a:off x="430305" y="1825624"/>
            <a:ext cx="11241741" cy="4776881"/>
          </a:xfrm>
          <a:ln>
            <a:solidFill>
              <a:schemeClr val="tx1"/>
            </a:solidFill>
          </a:ln>
        </p:spPr>
        <p:txBody>
          <a:bodyPr/>
          <a:lstStyle/>
          <a:p>
            <a:r>
              <a:rPr lang="en-US" altLang="en-US" dirty="0" smtClean="0"/>
              <a:t>One problem with flat surface rendering is that discontinuities arise on boundaries of polygons.</a:t>
            </a:r>
          </a:p>
          <a:p>
            <a:pPr>
              <a:buFont typeface="Wingdings 3" panose="05040102010807070707" pitchFamily="18" charset="2"/>
              <a:buNone/>
            </a:pPr>
            <a:endParaRPr lang="en-US" altLang="en-US" dirty="0" smtClean="0"/>
          </a:p>
        </p:txBody>
      </p:sp>
      <p:pic>
        <p:nvPicPr>
          <p:cNvPr id="10244" name="Picture 3" descr="flat.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971800"/>
            <a:ext cx="3200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758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94" y="300038"/>
            <a:ext cx="11196918" cy="1143000"/>
          </a:xfrm>
          <a:ln>
            <a:solidFill>
              <a:schemeClr val="tx1"/>
            </a:solidFill>
          </a:ln>
        </p:spPr>
        <p:txBody>
          <a:bodyPr/>
          <a:lstStyle/>
          <a:p>
            <a:pPr>
              <a:defRPr/>
            </a:pPr>
            <a:r>
              <a:rPr lang="en-US" dirty="0" err="1" smtClean="0"/>
              <a:t>Gouraud</a:t>
            </a:r>
            <a:r>
              <a:rPr lang="en-US" dirty="0" smtClean="0"/>
              <a:t> Shading</a:t>
            </a:r>
            <a:endParaRPr lang="en-US" dirty="0"/>
          </a:p>
        </p:txBody>
      </p:sp>
      <p:sp>
        <p:nvSpPr>
          <p:cNvPr id="11267" name="Content Placeholder 2"/>
          <p:cNvSpPr>
            <a:spLocks noGrp="1"/>
          </p:cNvSpPr>
          <p:nvPr>
            <p:ph idx="1"/>
          </p:nvPr>
        </p:nvSpPr>
        <p:spPr>
          <a:xfrm>
            <a:off x="407895" y="1839071"/>
            <a:ext cx="11196918" cy="4857563"/>
          </a:xfrm>
          <a:ln>
            <a:solidFill>
              <a:schemeClr val="tx1"/>
            </a:solidFill>
          </a:ln>
        </p:spPr>
        <p:txBody>
          <a:bodyPr/>
          <a:lstStyle/>
          <a:p>
            <a:r>
              <a:rPr lang="en-US" altLang="en-US" dirty="0" smtClean="0"/>
              <a:t>A better algorithm, though still not perfect, is due to Henri </a:t>
            </a:r>
            <a:r>
              <a:rPr lang="en-US" altLang="en-US" dirty="0" err="1" smtClean="0"/>
              <a:t>Gouraud</a:t>
            </a:r>
            <a:endParaRPr lang="en-US" altLang="en-US" dirty="0" smtClean="0"/>
          </a:p>
          <a:p>
            <a:endParaRPr lang="en-US" altLang="en-US" dirty="0" smtClean="0"/>
          </a:p>
        </p:txBody>
      </p:sp>
      <p:pic>
        <p:nvPicPr>
          <p:cNvPr id="11268" name="Picture 3" descr="gourad.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590800"/>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508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6816"/>
          </a:xfrm>
          <a:ln>
            <a:solidFill>
              <a:schemeClr val="tx1"/>
            </a:solidFill>
          </a:ln>
        </p:spPr>
        <p:txBody>
          <a:bodyPr/>
          <a:lstStyle/>
          <a:p>
            <a:r>
              <a:rPr lang="en-US" dirty="0" err="1"/>
              <a:t>Gouraud</a:t>
            </a:r>
            <a:r>
              <a:rPr lang="en-US" dirty="0"/>
              <a:t> Shading</a:t>
            </a:r>
            <a:endParaRPr lang="en-IN" dirty="0"/>
          </a:p>
        </p:txBody>
      </p:sp>
      <p:pic>
        <p:nvPicPr>
          <p:cNvPr id="4" name="Content Placeholder 3"/>
          <p:cNvPicPr>
            <a:picLocks noGrp="1" noChangeAspect="1"/>
          </p:cNvPicPr>
          <p:nvPr>
            <p:ph idx="1"/>
          </p:nvPr>
        </p:nvPicPr>
        <p:blipFill>
          <a:blip r:embed="rId2"/>
          <a:stretch>
            <a:fillRect/>
          </a:stretch>
        </p:blipFill>
        <p:spPr>
          <a:xfrm>
            <a:off x="685801" y="1690689"/>
            <a:ext cx="10838328" cy="4817688"/>
          </a:xfrm>
          <a:prstGeom prst="rect">
            <a:avLst/>
          </a:prstGeom>
        </p:spPr>
      </p:pic>
    </p:spTree>
    <p:extLst>
      <p:ext uri="{BB962C8B-B14F-4D97-AF65-F5344CB8AC3E}">
        <p14:creationId xmlns:p14="http://schemas.microsoft.com/office/powerpoint/2010/main" val="2245215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389965" y="134471"/>
            <a:ext cx="11376211" cy="6481481"/>
          </a:xfrm>
          <a:prstGeom prst="rect">
            <a:avLst/>
          </a:prstGeom>
        </p:spPr>
      </p:pic>
    </p:spTree>
    <p:extLst>
      <p:ext uri="{BB962C8B-B14F-4D97-AF65-F5344CB8AC3E}">
        <p14:creationId xmlns:p14="http://schemas.microsoft.com/office/powerpoint/2010/main" val="361871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41" y="326591"/>
            <a:ext cx="11196918" cy="1143000"/>
          </a:xfrm>
          <a:ln>
            <a:solidFill>
              <a:schemeClr val="tx1"/>
            </a:solidFill>
          </a:ln>
        </p:spPr>
        <p:txBody>
          <a:bodyPr>
            <a:normAutofit/>
          </a:bodyPr>
          <a:lstStyle/>
          <a:p>
            <a:pPr>
              <a:defRPr/>
            </a:pPr>
            <a:r>
              <a:rPr lang="en-US" dirty="0" err="1" smtClean="0"/>
              <a:t>Gouraud</a:t>
            </a:r>
            <a:r>
              <a:rPr lang="en-US" dirty="0" smtClean="0"/>
              <a:t> (</a:t>
            </a:r>
            <a:r>
              <a:rPr lang="en-US" dirty="0" err="1" smtClean="0"/>
              <a:t>Interploated</a:t>
            </a:r>
            <a:r>
              <a:rPr lang="en-US" dirty="0" smtClean="0"/>
              <a:t>) Shading</a:t>
            </a:r>
            <a:endParaRPr lang="en-US" dirty="0"/>
          </a:p>
        </p:txBody>
      </p:sp>
      <p:sp>
        <p:nvSpPr>
          <p:cNvPr id="12291" name="Content Placeholder 2"/>
          <p:cNvSpPr>
            <a:spLocks noGrp="1"/>
          </p:cNvSpPr>
          <p:nvPr>
            <p:ph idx="1"/>
          </p:nvPr>
        </p:nvSpPr>
        <p:spPr>
          <a:xfrm>
            <a:off x="421341" y="1785283"/>
            <a:ext cx="11196918" cy="4351338"/>
          </a:xfrm>
          <a:ln>
            <a:solidFill>
              <a:schemeClr val="tx1"/>
            </a:solidFill>
          </a:ln>
        </p:spPr>
        <p:txBody>
          <a:bodyPr/>
          <a:lstStyle/>
          <a:p>
            <a:r>
              <a:rPr lang="en-US" altLang="en-US" dirty="0" smtClean="0"/>
              <a:t>Idea is to calculate intensity values at polygon vertices then, linearly interpolate these intensities across polygon faces of a lighted object.</a:t>
            </a:r>
          </a:p>
          <a:p>
            <a:r>
              <a:rPr lang="en-US" altLang="en-US" dirty="0" smtClean="0"/>
              <a:t>Eliminates discontinuities that occur with flat shading.</a:t>
            </a:r>
          </a:p>
          <a:p>
            <a:r>
              <a:rPr lang="en-US" altLang="en-US" dirty="0" smtClean="0"/>
              <a:t>Determine average unit normal vector at each vertex of poly. For a vertex v that is the meeting point for n polygons, each with normal </a:t>
            </a:r>
            <a:r>
              <a:rPr lang="en-US" altLang="en-US" dirty="0" err="1" smtClean="0"/>
              <a:t>N</a:t>
            </a:r>
            <a:r>
              <a:rPr lang="en-US" altLang="en-US" sz="1600" dirty="0" err="1"/>
              <a:t>k</a:t>
            </a:r>
            <a:r>
              <a:rPr lang="en-US" altLang="en-US" sz="1600" dirty="0"/>
              <a:t>.</a:t>
            </a:r>
          </a:p>
          <a:p>
            <a:endParaRPr lang="en-US" altLang="en-US" sz="1600" dirty="0"/>
          </a:p>
          <a:p>
            <a:endParaRPr lang="en-US" altLang="en-US" sz="1600" dirty="0"/>
          </a:p>
        </p:txBody>
      </p:sp>
    </p:spTree>
    <p:extLst>
      <p:ext uri="{BB962C8B-B14F-4D97-AF65-F5344CB8AC3E}">
        <p14:creationId xmlns:p14="http://schemas.microsoft.com/office/powerpoint/2010/main" val="32050141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989" y="282388"/>
            <a:ext cx="11873752" cy="6168839"/>
          </a:xfrm>
          <a:prstGeom prst="rect">
            <a:avLst/>
          </a:prstGeom>
          <a:ln>
            <a:solidFill>
              <a:schemeClr val="tx1"/>
            </a:solidFill>
          </a:ln>
        </p:spPr>
      </p:pic>
    </p:spTree>
    <p:extLst>
      <p:ext uri="{BB962C8B-B14F-4D97-AF65-F5344CB8AC3E}">
        <p14:creationId xmlns:p14="http://schemas.microsoft.com/office/powerpoint/2010/main" val="423108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320040"/>
            <a:ext cx="7239000" cy="1143000"/>
          </a:xfrm>
        </p:spPr>
        <p:txBody>
          <a:bodyPr/>
          <a:lstStyle/>
          <a:p>
            <a:pPr>
              <a:defRPr/>
            </a:pPr>
            <a:r>
              <a:rPr lang="en-US" dirty="0" err="1" smtClean="0"/>
              <a:t>Gouraud</a:t>
            </a:r>
            <a:r>
              <a:rPr lang="en-US" dirty="0" smtClean="0"/>
              <a:t> Shading</a:t>
            </a:r>
            <a:endParaRPr lang="en-US" dirty="0"/>
          </a:p>
        </p:txBody>
      </p:sp>
      <p:sp>
        <p:nvSpPr>
          <p:cNvPr id="14339" name="Content Placeholder 1"/>
          <p:cNvSpPr>
            <a:spLocks noGrp="1"/>
          </p:cNvSpPr>
          <p:nvPr>
            <p:ph idx="1"/>
          </p:nvPr>
        </p:nvSpPr>
        <p:spPr/>
        <p:txBody>
          <a:bodyPr/>
          <a:lstStyle/>
          <a:p>
            <a:r>
              <a:rPr lang="en-US" altLang="en-US" b="1" dirty="0" smtClean="0"/>
              <a:t>Procedure</a:t>
            </a:r>
          </a:p>
          <a:p>
            <a:r>
              <a:rPr lang="en-US" altLang="en-US" dirty="0" smtClean="0"/>
              <a:t>Determine average unit normal vector at each vertex of poly.</a:t>
            </a:r>
          </a:p>
          <a:p>
            <a:r>
              <a:rPr lang="en-US" altLang="en-US" dirty="0" smtClean="0"/>
              <a:t>Apply illumination model at each vertex to obtain the light intensity at that position</a:t>
            </a:r>
          </a:p>
          <a:p>
            <a:r>
              <a:rPr lang="en-US" altLang="en-US" dirty="0" smtClean="0"/>
              <a:t>Linearly interpolate the vertex intensities using scan lines over projected area of polygon.</a:t>
            </a:r>
          </a:p>
        </p:txBody>
      </p:sp>
    </p:spTree>
    <p:extLst>
      <p:ext uri="{BB962C8B-B14F-4D97-AF65-F5344CB8AC3E}">
        <p14:creationId xmlns:p14="http://schemas.microsoft.com/office/powerpoint/2010/main" val="2972755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71" y="233876"/>
            <a:ext cx="11331388" cy="616510"/>
          </a:xfrm>
          <a:ln>
            <a:solidFill>
              <a:schemeClr val="tx1"/>
            </a:solidFill>
          </a:ln>
        </p:spPr>
        <p:txBody>
          <a:bodyPr wrap="square" numCol="1" compatLnSpc="1">
            <a:prstTxWarp prst="textNoShape">
              <a:avLst/>
            </a:prstTxWarp>
            <a:normAutofit fontScale="90000"/>
          </a:bodyPr>
          <a:lstStyle/>
          <a:p>
            <a:r>
              <a:rPr lang="en-US" dirty="0" err="1"/>
              <a:t>Gouraud</a:t>
            </a:r>
            <a:r>
              <a:rPr lang="en-US" dirty="0"/>
              <a:t> Shading</a:t>
            </a:r>
            <a:endParaRPr lang="en-US" altLang="en-US" cap="none" dirty="0" smtClean="0">
              <a:ln>
                <a:noFill/>
              </a:ln>
              <a:solidFill>
                <a:schemeClr val="tx1"/>
              </a:solidFill>
            </a:endParaRPr>
          </a:p>
        </p:txBody>
      </p:sp>
      <p:sp>
        <p:nvSpPr>
          <p:cNvPr id="16387" name="Content Placeholder 1"/>
          <p:cNvSpPr>
            <a:spLocks noGrp="1"/>
          </p:cNvSpPr>
          <p:nvPr>
            <p:ph idx="1"/>
          </p:nvPr>
        </p:nvSpPr>
        <p:spPr>
          <a:xfrm>
            <a:off x="286871" y="1250578"/>
            <a:ext cx="11438964" cy="5195327"/>
          </a:xfrm>
          <a:ln>
            <a:solidFill>
              <a:schemeClr val="tx1"/>
            </a:solidFill>
          </a:ln>
        </p:spPr>
        <p:txBody>
          <a:bodyPr/>
          <a:lstStyle/>
          <a:p>
            <a:r>
              <a:rPr lang="en-US" altLang="en-US" dirty="0" smtClean="0"/>
              <a:t>Similar calculations are used to obtain intensities at successive horizontal pixel positions along each scan line.</a:t>
            </a:r>
          </a:p>
          <a:p>
            <a:r>
              <a:rPr lang="en-US" altLang="en-US" b="1" dirty="0" smtClean="0"/>
              <a:t>Drawbacks:</a:t>
            </a:r>
          </a:p>
          <a:p>
            <a:r>
              <a:rPr lang="en-US" altLang="en-US" dirty="0" smtClean="0"/>
              <a:t> Highlights displayed with anonymous shapes  </a:t>
            </a:r>
          </a:p>
          <a:p>
            <a:r>
              <a:rPr lang="en-US" altLang="en-US" dirty="0" smtClean="0"/>
              <a:t>Linear intensity interpolation can cause bright or dark intensity streaks called </a:t>
            </a:r>
            <a:r>
              <a:rPr lang="en-US" altLang="en-US" b="1" dirty="0" smtClean="0"/>
              <a:t>Mach bands.</a:t>
            </a:r>
          </a:p>
          <a:p>
            <a:endParaRPr lang="en-US" altLang="en-US" b="1" dirty="0" smtClean="0"/>
          </a:p>
        </p:txBody>
      </p:sp>
      <p:pic>
        <p:nvPicPr>
          <p:cNvPr id="16388" name="Picture 3" descr="mach.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7094" y="3848241"/>
            <a:ext cx="30480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830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10987" y="378572"/>
            <a:ext cx="11187953" cy="6197040"/>
          </a:xfrm>
          <a:prstGeom prst="rect">
            <a:avLst/>
          </a:prstGeom>
        </p:spPr>
      </p:pic>
    </p:spTree>
    <p:extLst>
      <p:ext uri="{BB962C8B-B14F-4D97-AF65-F5344CB8AC3E}">
        <p14:creationId xmlns:p14="http://schemas.microsoft.com/office/powerpoint/2010/main" val="270202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6" name="Content Placeholder 5"/>
          <p:cNvPicPr>
            <a:picLocks noGrp="1" noChangeAspect="1"/>
          </p:cNvPicPr>
          <p:nvPr>
            <p:ph idx="1"/>
          </p:nvPr>
        </p:nvPicPr>
        <p:blipFill>
          <a:blip r:embed="rId3"/>
          <a:stretch>
            <a:fillRect/>
          </a:stretch>
        </p:blipFill>
        <p:spPr>
          <a:xfrm>
            <a:off x="1777621" y="1296988"/>
            <a:ext cx="7391400" cy="5059362"/>
          </a:xfrm>
          <a:prstGeom prst="rect">
            <a:avLst/>
          </a:prstGeom>
          <a:ln>
            <a:solidFill>
              <a:srgbClr val="C00000"/>
            </a:solidFill>
          </a:ln>
        </p:spPr>
      </p:pic>
      <p:sp>
        <p:nvSpPr>
          <p:cNvPr id="3" name="Date Placeholder 2"/>
          <p:cNvSpPr>
            <a:spLocks noGrp="1"/>
          </p:cNvSpPr>
          <p:nvPr>
            <p:ph type="dt" sz="half" idx="10"/>
          </p:nvPr>
        </p:nvSpPr>
        <p:spPr/>
        <p:txBody>
          <a:bodyPr/>
          <a:lstStyle/>
          <a:p>
            <a:fld id="{F1ADE01E-515C-472E-8839-25F50E3CC6A5}" type="datetime1">
              <a:rPr lang="en-US" smtClean="0"/>
              <a:pPr/>
              <a:t>10/30/2020</a:t>
            </a:fld>
            <a:endParaRPr lang="en-US"/>
          </a:p>
        </p:txBody>
      </p:sp>
      <p:sp>
        <p:nvSpPr>
          <p:cNvPr id="4" name="Footer Placeholder 3"/>
          <p:cNvSpPr>
            <a:spLocks noGrp="1"/>
          </p:cNvSpPr>
          <p:nvPr>
            <p:ph type="ftr" sz="quarter" idx="11"/>
          </p:nvPr>
        </p:nvSpPr>
        <p:spPr/>
        <p:txBody>
          <a:bodyPr/>
          <a:lstStyle/>
          <a:p>
            <a:r>
              <a:rPr lang="en-US" smtClean="0"/>
              <a:t>2018 - 2022 </a:t>
            </a:r>
            <a:endParaRPr lang="en-US"/>
          </a:p>
        </p:txBody>
      </p:sp>
      <p:sp>
        <p:nvSpPr>
          <p:cNvPr id="5" name="Slide Number Placeholder 4"/>
          <p:cNvSpPr>
            <a:spLocks noGrp="1"/>
          </p:cNvSpPr>
          <p:nvPr>
            <p:ph type="sldNum" sz="quarter" idx="12"/>
          </p:nvPr>
        </p:nvSpPr>
        <p:spPr/>
        <p:txBody>
          <a:bodyPr/>
          <a:lstStyle/>
          <a:p>
            <a:fld id="{9F1B4298-E628-48C7-BDA3-B31837C15712}" type="slidenum">
              <a:rPr lang="en-US" smtClean="0"/>
              <a:pPr/>
              <a:t>2</a:t>
            </a:fld>
            <a:endParaRPr lang="en-US"/>
          </a:p>
        </p:txBody>
      </p:sp>
    </p:spTree>
    <p:extLst>
      <p:ext uri="{BB962C8B-B14F-4D97-AF65-F5344CB8AC3E}">
        <p14:creationId xmlns:p14="http://schemas.microsoft.com/office/powerpoint/2010/main" val="3775001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5494" y="320040"/>
            <a:ext cx="11430000" cy="1143000"/>
          </a:xfrm>
          <a:ln>
            <a:solidFill>
              <a:schemeClr val="tx1"/>
            </a:solidFill>
          </a:ln>
        </p:spPr>
        <p:txBody>
          <a:bodyPr/>
          <a:lstStyle/>
          <a:p>
            <a:pPr>
              <a:defRPr/>
            </a:pPr>
            <a:r>
              <a:rPr lang="en-US" dirty="0" err="1" smtClean="0"/>
              <a:t>Phong</a:t>
            </a:r>
            <a:r>
              <a:rPr lang="en-US" dirty="0" smtClean="0"/>
              <a:t> Shading</a:t>
            </a:r>
            <a:endParaRPr lang="en-US" dirty="0"/>
          </a:p>
        </p:txBody>
      </p:sp>
      <p:sp>
        <p:nvSpPr>
          <p:cNvPr id="17411" name="Content Placeholder 1"/>
          <p:cNvSpPr>
            <a:spLocks noGrp="1"/>
          </p:cNvSpPr>
          <p:nvPr>
            <p:ph idx="1"/>
          </p:nvPr>
        </p:nvSpPr>
        <p:spPr>
          <a:xfrm>
            <a:off x="255494" y="1825624"/>
            <a:ext cx="11430000" cy="4696199"/>
          </a:xfrm>
          <a:ln>
            <a:solidFill>
              <a:schemeClr val="tx1"/>
            </a:solidFill>
          </a:ln>
        </p:spPr>
        <p:txBody>
          <a:bodyPr/>
          <a:lstStyle/>
          <a:p>
            <a:r>
              <a:rPr lang="en-US" altLang="en-US" dirty="0" smtClean="0"/>
              <a:t>Idea here is to interpolate the normal vectors instead of the light intensity.  </a:t>
            </a:r>
          </a:p>
          <a:p>
            <a:r>
              <a:rPr lang="en-US" altLang="en-US" dirty="0" smtClean="0"/>
              <a:t>Provides more accurate calculation of light intensity values and more realistic surface highlights.</a:t>
            </a:r>
          </a:p>
          <a:p>
            <a:endParaRPr lang="en-US" altLang="en-US" dirty="0" smtClean="0"/>
          </a:p>
          <a:p>
            <a:endParaRPr lang="en-US" altLang="en-US" dirty="0" smtClean="0"/>
          </a:p>
        </p:txBody>
      </p:sp>
      <p:pic>
        <p:nvPicPr>
          <p:cNvPr id="17412" name="Picture 3" descr="phong.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733801"/>
            <a:ext cx="58674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22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153" y="271340"/>
            <a:ext cx="11591365" cy="830629"/>
          </a:xfrm>
          <a:ln>
            <a:solidFill>
              <a:schemeClr val="tx1"/>
            </a:solidFill>
          </a:ln>
        </p:spPr>
        <p:txBody>
          <a:bodyPr/>
          <a:lstStyle/>
          <a:p>
            <a:pPr>
              <a:defRPr/>
            </a:pPr>
            <a:r>
              <a:rPr lang="en-US" dirty="0" smtClean="0"/>
              <a:t>By </a:t>
            </a:r>
            <a:r>
              <a:rPr lang="en-US" dirty="0" err="1" smtClean="0"/>
              <a:t>Phong</a:t>
            </a:r>
            <a:r>
              <a:rPr lang="en-US" dirty="0" smtClean="0"/>
              <a:t> Bui Tong</a:t>
            </a:r>
            <a:endParaRPr lang="en-US" dirty="0"/>
          </a:p>
        </p:txBody>
      </p:sp>
      <p:sp>
        <p:nvSpPr>
          <p:cNvPr id="18435" name="Content Placeholder 1"/>
          <p:cNvSpPr>
            <a:spLocks noGrp="1"/>
          </p:cNvSpPr>
          <p:nvPr>
            <p:ph sz="half" idx="1"/>
          </p:nvPr>
        </p:nvSpPr>
        <p:spPr>
          <a:xfrm>
            <a:off x="215153" y="1438835"/>
            <a:ext cx="5567082" cy="5136777"/>
          </a:xfrm>
          <a:ln>
            <a:solidFill>
              <a:schemeClr val="tx1"/>
            </a:solidFill>
          </a:ln>
        </p:spPr>
        <p:txBody>
          <a:bodyPr>
            <a:normAutofit/>
          </a:bodyPr>
          <a:lstStyle/>
          <a:p>
            <a:pPr algn="just"/>
            <a:r>
              <a:rPr lang="en-US" altLang="en-US" b="1" dirty="0" err="1" smtClean="0"/>
              <a:t>Phong</a:t>
            </a:r>
            <a:r>
              <a:rPr lang="en-US" altLang="en-US" b="1" dirty="0" smtClean="0"/>
              <a:t> shading:</a:t>
            </a:r>
          </a:p>
          <a:p>
            <a:pPr algn="just"/>
            <a:r>
              <a:rPr lang="en-US" altLang="en-US" dirty="0" smtClean="0"/>
              <a:t>Handles specular highlights much better.</a:t>
            </a:r>
          </a:p>
          <a:p>
            <a:pPr algn="just"/>
            <a:r>
              <a:rPr lang="en-US" altLang="en-US" dirty="0" smtClean="0"/>
              <a:t>Does a better job in handling Mach bands.</a:t>
            </a:r>
          </a:p>
          <a:p>
            <a:pPr algn="just"/>
            <a:r>
              <a:rPr lang="en-US" altLang="en-US" dirty="0" smtClean="0"/>
              <a:t>But much more expensive than </a:t>
            </a:r>
            <a:r>
              <a:rPr lang="en-US" altLang="en-US" dirty="0" err="1" smtClean="0"/>
              <a:t>Gouraud</a:t>
            </a:r>
            <a:r>
              <a:rPr lang="en-US" altLang="en-US" dirty="0" smtClean="0"/>
              <a:t> shading.</a:t>
            </a:r>
          </a:p>
          <a:p>
            <a:pPr algn="just"/>
            <a:r>
              <a:rPr lang="en-US" altLang="en-US" dirty="0" smtClean="0"/>
              <a:t>Compute color per pixel.</a:t>
            </a:r>
          </a:p>
          <a:p>
            <a:pPr algn="just"/>
            <a:r>
              <a:rPr lang="en-US" altLang="en-US" dirty="0" smtClean="0"/>
              <a:t>Good for curved and shiny surfaces</a:t>
            </a:r>
          </a:p>
        </p:txBody>
      </p:sp>
      <p:pic>
        <p:nvPicPr>
          <p:cNvPr id="4" name="Content Placeholder 3"/>
          <p:cNvPicPr>
            <a:picLocks noGrp="1" noChangeAspect="1"/>
          </p:cNvPicPr>
          <p:nvPr>
            <p:ph sz="half" idx="2"/>
          </p:nvPr>
        </p:nvPicPr>
        <p:blipFill>
          <a:blip r:embed="rId2"/>
          <a:stretch>
            <a:fillRect/>
          </a:stretch>
        </p:blipFill>
        <p:spPr>
          <a:xfrm>
            <a:off x="6019800" y="1398494"/>
            <a:ext cx="5786718" cy="5082988"/>
          </a:xfrm>
          <a:prstGeom prst="rect">
            <a:avLst/>
          </a:prstGeom>
        </p:spPr>
      </p:pic>
    </p:spTree>
    <p:extLst>
      <p:ext uri="{BB962C8B-B14F-4D97-AF65-F5344CB8AC3E}">
        <p14:creationId xmlns:p14="http://schemas.microsoft.com/office/powerpoint/2010/main" val="3564114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976" y="252805"/>
            <a:ext cx="11546542" cy="1143000"/>
          </a:xfrm>
          <a:ln>
            <a:solidFill>
              <a:schemeClr val="tx1"/>
            </a:solidFill>
          </a:ln>
        </p:spPr>
        <p:txBody>
          <a:bodyPr/>
          <a:lstStyle/>
          <a:p>
            <a:pPr>
              <a:defRPr/>
            </a:pPr>
            <a:r>
              <a:rPr lang="en-US" dirty="0" err="1" smtClean="0"/>
              <a:t>Phong</a:t>
            </a:r>
            <a:r>
              <a:rPr lang="en-US" dirty="0" smtClean="0"/>
              <a:t> Shading</a:t>
            </a:r>
            <a:endParaRPr lang="en-US" dirty="0"/>
          </a:p>
        </p:txBody>
      </p:sp>
      <p:sp>
        <p:nvSpPr>
          <p:cNvPr id="19459" name="Content Placeholder 1"/>
          <p:cNvSpPr>
            <a:spLocks noGrp="1"/>
          </p:cNvSpPr>
          <p:nvPr>
            <p:ph idx="1"/>
          </p:nvPr>
        </p:nvSpPr>
        <p:spPr>
          <a:xfrm>
            <a:off x="259976" y="1758390"/>
            <a:ext cx="11546542" cy="4351338"/>
          </a:xfrm>
          <a:ln>
            <a:solidFill>
              <a:schemeClr val="tx1"/>
            </a:solidFill>
          </a:ln>
        </p:spPr>
        <p:txBody>
          <a:bodyPr/>
          <a:lstStyle/>
          <a:p>
            <a:r>
              <a:rPr lang="en-US" altLang="en-US" b="1" dirty="0" smtClean="0"/>
              <a:t>Procedure:</a:t>
            </a:r>
          </a:p>
          <a:p>
            <a:r>
              <a:rPr lang="en-US" altLang="en-US" dirty="0" smtClean="0"/>
              <a:t>Find the average unit normal vector at each polygon vertex.</a:t>
            </a:r>
          </a:p>
          <a:p>
            <a:r>
              <a:rPr lang="en-US" altLang="en-US" dirty="0" smtClean="0"/>
              <a:t>Linearly interpolate the vertex </a:t>
            </a:r>
            <a:r>
              <a:rPr lang="en-US" altLang="en-US" dirty="0" err="1" smtClean="0"/>
              <a:t>normals</a:t>
            </a:r>
            <a:r>
              <a:rPr lang="en-US" altLang="en-US" dirty="0" smtClean="0"/>
              <a:t> over the surface of the polygon.</a:t>
            </a:r>
          </a:p>
          <a:p>
            <a:r>
              <a:rPr lang="en-US" altLang="en-US" dirty="0" smtClean="0"/>
              <a:t>Apply an illumination model along each scan line to calculate projected pixel intensities for the surface points.</a:t>
            </a:r>
          </a:p>
          <a:p>
            <a:endParaRPr lang="en-US" altLang="en-US" dirty="0" smtClean="0"/>
          </a:p>
          <a:p>
            <a:endParaRPr lang="en-US" altLang="en-US" dirty="0" smtClean="0"/>
          </a:p>
          <a:p>
            <a:endParaRPr lang="en-US" altLang="en-US" dirty="0" smtClean="0"/>
          </a:p>
        </p:txBody>
      </p:sp>
    </p:spTree>
    <p:extLst>
      <p:ext uri="{BB962C8B-B14F-4D97-AF65-F5344CB8AC3E}">
        <p14:creationId xmlns:p14="http://schemas.microsoft.com/office/powerpoint/2010/main" val="1475005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0658" y="696558"/>
            <a:ext cx="11438966" cy="1143000"/>
          </a:xfrm>
          <a:ln>
            <a:solidFill>
              <a:schemeClr val="tx1"/>
            </a:solidFill>
          </a:ln>
        </p:spPr>
        <p:txBody>
          <a:bodyPr/>
          <a:lstStyle/>
          <a:p>
            <a:pPr>
              <a:defRPr/>
            </a:pPr>
            <a:r>
              <a:rPr lang="en-US" dirty="0" smtClean="0"/>
              <a:t>Fast </a:t>
            </a:r>
            <a:r>
              <a:rPr lang="en-US" dirty="0" err="1" smtClean="0"/>
              <a:t>Phong</a:t>
            </a:r>
            <a:r>
              <a:rPr lang="en-US" dirty="0" smtClean="0"/>
              <a:t> shading</a:t>
            </a:r>
            <a:endParaRPr lang="en-US" dirty="0"/>
          </a:p>
        </p:txBody>
      </p:sp>
      <p:sp>
        <p:nvSpPr>
          <p:cNvPr id="20483" name="Content Placeholder 1"/>
          <p:cNvSpPr>
            <a:spLocks noGrp="1"/>
          </p:cNvSpPr>
          <p:nvPr>
            <p:ph idx="1"/>
          </p:nvPr>
        </p:nvSpPr>
        <p:spPr>
          <a:xfrm>
            <a:off x="340658" y="2444190"/>
            <a:ext cx="11438966" cy="3391834"/>
          </a:xfrm>
          <a:ln>
            <a:solidFill>
              <a:schemeClr val="tx1"/>
            </a:solidFill>
          </a:ln>
        </p:spPr>
        <p:txBody>
          <a:bodyPr/>
          <a:lstStyle/>
          <a:p>
            <a:r>
              <a:rPr lang="en-US" altLang="en-US" dirty="0" smtClean="0"/>
              <a:t>It is an enhanced </a:t>
            </a:r>
            <a:r>
              <a:rPr lang="en-US" altLang="en-US" dirty="0" err="1" smtClean="0"/>
              <a:t>Phong</a:t>
            </a:r>
            <a:r>
              <a:rPr lang="en-US" altLang="en-US" dirty="0" smtClean="0"/>
              <a:t> shading technique.</a:t>
            </a:r>
          </a:p>
          <a:p>
            <a:r>
              <a:rPr lang="en-US" altLang="en-US" dirty="0" smtClean="0"/>
              <a:t>It approximates the intensity calculations using Taylor-series expansion and Triangular surface patches.</a:t>
            </a:r>
          </a:p>
          <a:p>
            <a:endParaRPr lang="en-US" altLang="en-US" dirty="0" smtClean="0"/>
          </a:p>
        </p:txBody>
      </p:sp>
    </p:spTree>
    <p:extLst>
      <p:ext uri="{BB962C8B-B14F-4D97-AF65-F5344CB8AC3E}">
        <p14:creationId xmlns:p14="http://schemas.microsoft.com/office/powerpoint/2010/main" val="1532665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847" y="293146"/>
            <a:ext cx="11479306" cy="1143000"/>
          </a:xfrm>
          <a:ln>
            <a:solidFill>
              <a:schemeClr val="tx1"/>
            </a:solidFill>
          </a:ln>
        </p:spPr>
        <p:txBody>
          <a:bodyPr>
            <a:normAutofit/>
          </a:bodyPr>
          <a:lstStyle/>
          <a:p>
            <a:pPr>
              <a:defRPr/>
            </a:pPr>
            <a:r>
              <a:rPr lang="en-US" dirty="0" smtClean="0"/>
              <a:t>Comparison:   Flat</a:t>
            </a:r>
            <a:r>
              <a:rPr lang="en-US" dirty="0" smtClean="0"/>
              <a:t>, </a:t>
            </a:r>
            <a:r>
              <a:rPr lang="en-US" dirty="0" err="1" smtClean="0"/>
              <a:t>Gouraud</a:t>
            </a:r>
            <a:r>
              <a:rPr lang="en-US" dirty="0" smtClean="0"/>
              <a:t> </a:t>
            </a:r>
            <a:r>
              <a:rPr lang="en-US" dirty="0" smtClean="0"/>
              <a:t>and </a:t>
            </a:r>
            <a:r>
              <a:rPr lang="en-US" dirty="0" err="1" smtClean="0"/>
              <a:t>Phong</a:t>
            </a:r>
            <a:endParaRPr lang="en-US" dirty="0"/>
          </a:p>
        </p:txBody>
      </p:sp>
      <p:pic>
        <p:nvPicPr>
          <p:cNvPr id="21507" name="Content Placeholder 3" descr="comp.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5847" y="1766048"/>
            <a:ext cx="11479306" cy="4796117"/>
          </a:xfrm>
        </p:spPr>
      </p:pic>
    </p:spTree>
    <p:extLst>
      <p:ext uri="{BB962C8B-B14F-4D97-AF65-F5344CB8AC3E}">
        <p14:creationId xmlns:p14="http://schemas.microsoft.com/office/powerpoint/2010/main" val="678731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4" y="150905"/>
            <a:ext cx="11788589" cy="481107"/>
          </a:xfrm>
          <a:ln>
            <a:solidFill>
              <a:schemeClr val="tx1"/>
            </a:solidFill>
          </a:ln>
        </p:spPr>
        <p:txBody>
          <a:bodyPr>
            <a:normAutofit fontScale="90000"/>
          </a:bodyPr>
          <a:lstStyle/>
          <a:p>
            <a:r>
              <a:rPr lang="en-US" dirty="0" smtClean="0"/>
              <a:t>Polygon  Rendering (Shading)</a:t>
            </a:r>
            <a:endParaRPr lang="en-IN" dirty="0"/>
          </a:p>
        </p:txBody>
      </p:sp>
      <p:pic>
        <p:nvPicPr>
          <p:cNvPr id="4" name="Picture 3"/>
          <p:cNvPicPr>
            <a:picLocks noChangeAspect="1"/>
          </p:cNvPicPr>
          <p:nvPr/>
        </p:nvPicPr>
        <p:blipFill>
          <a:blip r:embed="rId2"/>
          <a:stretch>
            <a:fillRect/>
          </a:stretch>
        </p:blipFill>
        <p:spPr>
          <a:xfrm>
            <a:off x="695324" y="753036"/>
            <a:ext cx="10035430" cy="6225988"/>
          </a:xfrm>
          <a:prstGeom prst="rect">
            <a:avLst/>
          </a:prstGeom>
          <a:ln>
            <a:solidFill>
              <a:schemeClr val="tx1"/>
            </a:solidFill>
          </a:ln>
        </p:spPr>
      </p:pic>
    </p:spTree>
    <p:extLst>
      <p:ext uri="{BB962C8B-B14F-4D97-AF65-F5344CB8AC3E}">
        <p14:creationId xmlns:p14="http://schemas.microsoft.com/office/powerpoint/2010/main" val="278325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41" y="365126"/>
            <a:ext cx="11371730" cy="791322"/>
          </a:xfrm>
          <a:ln>
            <a:solidFill>
              <a:schemeClr val="tx1"/>
            </a:solidFill>
          </a:ln>
        </p:spPr>
        <p:txBody>
          <a:bodyPr>
            <a:normAutofit fontScale="90000"/>
          </a:bodyPr>
          <a:lstStyle/>
          <a:p>
            <a:r>
              <a:rPr lang="en-US" b="1" dirty="0" smtClean="0"/>
              <a:t/>
            </a:r>
            <a:br>
              <a:rPr lang="en-US" b="1" dirty="0" smtClean="0"/>
            </a:br>
            <a:r>
              <a:rPr lang="en-US" b="1" dirty="0" smtClean="0"/>
              <a:t>Other Effects:  </a:t>
            </a:r>
            <a:r>
              <a:rPr lang="en-US" i="1" dirty="0" smtClean="0"/>
              <a:t>Shadow</a:t>
            </a:r>
            <a:r>
              <a:rPr lang="en-IN" dirty="0"/>
              <a:t/>
            </a:r>
            <a:br>
              <a:rPr lang="en-IN" dirty="0"/>
            </a:br>
            <a:endParaRPr lang="en-IN" dirty="0"/>
          </a:p>
        </p:txBody>
      </p:sp>
      <p:sp>
        <p:nvSpPr>
          <p:cNvPr id="3" name="Content Placeholder 2"/>
          <p:cNvSpPr>
            <a:spLocks noGrp="1"/>
          </p:cNvSpPr>
          <p:nvPr>
            <p:ph idx="1"/>
          </p:nvPr>
        </p:nvSpPr>
        <p:spPr>
          <a:xfrm>
            <a:off x="421341" y="1425891"/>
            <a:ext cx="11371730" cy="5190061"/>
          </a:xfrm>
          <a:ln>
            <a:solidFill>
              <a:schemeClr val="tx1"/>
            </a:solidFill>
          </a:ln>
        </p:spPr>
        <p:txBody>
          <a:bodyPr/>
          <a:lstStyle/>
          <a:p>
            <a:r>
              <a:rPr lang="en-US" dirty="0"/>
              <a:t>Shadow can help to create realism.  Without it, a cup, </a:t>
            </a:r>
            <a:r>
              <a:rPr lang="en-US" dirty="0" err="1"/>
              <a:t>eg</a:t>
            </a:r>
            <a:r>
              <a:rPr lang="en-US" dirty="0"/>
              <a:t>., on a table may look as if the cup is floating in the air above the table.</a:t>
            </a:r>
            <a:endParaRPr lang="en-IN" dirty="0"/>
          </a:p>
          <a:p>
            <a:r>
              <a:rPr lang="en-US" dirty="0" smtClean="0"/>
              <a:t>By </a:t>
            </a:r>
            <a:r>
              <a:rPr lang="en-US" dirty="0"/>
              <a:t>applying hidden-surface methods with pretending that the position of a light source is the viewing position, we can find which surface sections cannot be "seen" from the light source =&gt; shadow areas.</a:t>
            </a:r>
            <a:endParaRPr lang="en-IN" dirty="0"/>
          </a:p>
          <a:p>
            <a:r>
              <a:rPr lang="en-US" dirty="0" smtClean="0"/>
              <a:t>We </a:t>
            </a:r>
            <a:r>
              <a:rPr lang="en-US" dirty="0"/>
              <a:t>usually display shadow areas with ambient-light intensity only</a:t>
            </a:r>
            <a:r>
              <a:rPr lang="en-US" dirty="0" smtClean="0"/>
              <a:t>.</a:t>
            </a:r>
          </a:p>
          <a:p>
            <a:endParaRPr lang="en-US" dirty="0"/>
          </a:p>
          <a:p>
            <a:endParaRPr lang="en-IN" dirty="0"/>
          </a:p>
          <a:p>
            <a:endParaRPr lang="en-IN" dirty="0"/>
          </a:p>
        </p:txBody>
      </p:sp>
      <p:pic>
        <p:nvPicPr>
          <p:cNvPr id="7" name="Picture 6"/>
          <p:cNvPicPr/>
          <p:nvPr/>
        </p:nvPicPr>
        <p:blipFill>
          <a:blip r:embed="rId2"/>
          <a:srcRect/>
          <a:stretch>
            <a:fillRect/>
          </a:stretch>
        </p:blipFill>
        <p:spPr bwMode="auto">
          <a:xfrm>
            <a:off x="1443947" y="4422290"/>
            <a:ext cx="8802712" cy="1897828"/>
          </a:xfrm>
          <a:prstGeom prst="rect">
            <a:avLst/>
          </a:prstGeom>
          <a:noFill/>
          <a:ln w="9525">
            <a:noFill/>
            <a:miter lim="800000"/>
            <a:headEnd/>
            <a:tailEnd/>
          </a:ln>
        </p:spPr>
      </p:pic>
    </p:spTree>
    <p:extLst>
      <p:ext uri="{BB962C8B-B14F-4D97-AF65-F5344CB8AC3E}">
        <p14:creationId xmlns:p14="http://schemas.microsoft.com/office/powerpoint/2010/main" val="1240994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105" y="306593"/>
            <a:ext cx="11465860" cy="1143000"/>
          </a:xfrm>
          <a:ln>
            <a:solidFill>
              <a:schemeClr val="tx1"/>
            </a:solidFill>
          </a:ln>
        </p:spPr>
        <p:txBody>
          <a:bodyPr/>
          <a:lstStyle/>
          <a:p>
            <a:pPr>
              <a:defRPr/>
            </a:pPr>
            <a:r>
              <a:rPr lang="en-US" dirty="0" smtClean="0"/>
              <a:t>Ray-Tracing Methods</a:t>
            </a:r>
            <a:endParaRPr lang="en-US" dirty="0"/>
          </a:p>
        </p:txBody>
      </p:sp>
      <p:sp>
        <p:nvSpPr>
          <p:cNvPr id="22531" name="Content Placeholder 1"/>
          <p:cNvSpPr>
            <a:spLocks noGrp="1"/>
          </p:cNvSpPr>
          <p:nvPr>
            <p:ph idx="1"/>
          </p:nvPr>
        </p:nvSpPr>
        <p:spPr>
          <a:xfrm>
            <a:off x="354104" y="1825625"/>
            <a:ext cx="11358283" cy="4351338"/>
          </a:xfrm>
          <a:ln>
            <a:solidFill>
              <a:schemeClr val="tx1"/>
            </a:solidFill>
          </a:ln>
        </p:spPr>
        <p:txBody>
          <a:bodyPr/>
          <a:lstStyle/>
          <a:p>
            <a:r>
              <a:rPr lang="en-US" altLang="en-US" dirty="0" smtClean="0"/>
              <a:t>By using the </a:t>
            </a:r>
            <a:r>
              <a:rPr lang="en-US" altLang="en-US" b="1" dirty="0" smtClean="0"/>
              <a:t>Ray-casting,  </a:t>
            </a:r>
            <a:r>
              <a:rPr lang="en-US" altLang="en-US" dirty="0" smtClean="0"/>
              <a:t>we can have a simple and powerful rendering technique for obtaining</a:t>
            </a:r>
            <a:r>
              <a:rPr lang="en-US" altLang="en-US" b="1" dirty="0" smtClean="0"/>
              <a:t> global reflection </a:t>
            </a:r>
            <a:r>
              <a:rPr lang="en-US" altLang="en-US" dirty="0" smtClean="0"/>
              <a:t>and</a:t>
            </a:r>
            <a:r>
              <a:rPr lang="en-US" altLang="en-US" b="1" dirty="0" smtClean="0"/>
              <a:t> transmission </a:t>
            </a:r>
            <a:r>
              <a:rPr lang="en-US" altLang="en-US" b="1" dirty="0" smtClean="0"/>
              <a:t>effects.</a:t>
            </a:r>
          </a:p>
          <a:p>
            <a:r>
              <a:rPr lang="en-US" altLang="en-US" b="1" dirty="0"/>
              <a:t> </a:t>
            </a:r>
            <a:r>
              <a:rPr lang="en-US" altLang="en-US" b="1" dirty="0" smtClean="0"/>
              <a:t> Refer the link for Ray Tracing notes:</a:t>
            </a:r>
          </a:p>
          <a:p>
            <a:pPr marL="0" indent="0">
              <a:buNone/>
            </a:pPr>
            <a:r>
              <a:rPr lang="en-US" altLang="en-US" b="1" dirty="0"/>
              <a:t> </a:t>
            </a:r>
            <a:r>
              <a:rPr lang="en-US" altLang="en-US" b="1" dirty="0" smtClean="0"/>
              <a:t>            http</a:t>
            </a:r>
            <a:r>
              <a:rPr lang="en-US" altLang="en-US" b="1" dirty="0"/>
              <a:t>://math.hws.edu/graphicsbook/c8/s1.html</a:t>
            </a:r>
            <a:endParaRPr lang="en-US" altLang="en-US" b="1" dirty="0" smtClean="0"/>
          </a:p>
        </p:txBody>
      </p:sp>
    </p:spTree>
    <p:extLst>
      <p:ext uri="{BB962C8B-B14F-4D97-AF65-F5344CB8AC3E}">
        <p14:creationId xmlns:p14="http://schemas.microsoft.com/office/powerpoint/2010/main" val="4254192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defRPr/>
            </a:pPr>
            <a:r>
              <a:rPr lang="en-US" dirty="0"/>
              <a:t>Photo-Realism</a:t>
            </a:r>
          </a:p>
        </p:txBody>
      </p:sp>
      <p:pic>
        <p:nvPicPr>
          <p:cNvPr id="23555" name="Picture 11" descr="mytest_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24000" y="2066132"/>
            <a:ext cx="3521075" cy="3521075"/>
          </a:xfrm>
          <a:noFill/>
        </p:spPr>
      </p:pic>
      <p:pic>
        <p:nvPicPr>
          <p:cNvPr id="23556" name="Picture 12" descr="mytest_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50062" y="2066132"/>
            <a:ext cx="3521075" cy="3521075"/>
          </a:xfrm>
          <a:noFill/>
        </p:spPr>
      </p:pic>
      <p:sp>
        <p:nvSpPr>
          <p:cNvPr id="235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3F7C9E7-41E1-4670-9B4C-B1DB3668E0B5}" type="slidenum">
              <a:rPr lang="en-US" altLang="en-US">
                <a:solidFill>
                  <a:schemeClr val="tx2"/>
                </a:solidFill>
              </a:rPr>
              <a:pPr eaLnBrk="1" hangingPunct="1"/>
              <a:t>28</a:t>
            </a:fld>
            <a:endParaRPr lang="en-US" altLang="en-US">
              <a:solidFill>
                <a:schemeClr val="tx2"/>
              </a:solidFill>
            </a:endParaRPr>
          </a:p>
        </p:txBody>
      </p:sp>
      <p:sp>
        <p:nvSpPr>
          <p:cNvPr id="23558" name="Text Box 13"/>
          <p:cNvSpPr txBox="1">
            <a:spLocks noChangeArrowheads="1"/>
          </p:cNvSpPr>
          <p:nvPr/>
        </p:nvSpPr>
        <p:spPr bwMode="auto">
          <a:xfrm>
            <a:off x="6856413" y="5962651"/>
            <a:ext cx="2946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i="1">
                <a:latin typeface="Lucida Sans Unicode" panose="020B0602030504020204" pitchFamily="34" charset="0"/>
              </a:rPr>
              <a:t>Created by David Derman – CISC 440</a:t>
            </a:r>
          </a:p>
        </p:txBody>
      </p:sp>
    </p:spTree>
    <p:extLst>
      <p:ext uri="{BB962C8B-B14F-4D97-AF65-F5344CB8AC3E}">
        <p14:creationId xmlns:p14="http://schemas.microsoft.com/office/powerpoint/2010/main" val="161268789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descr="glass_cube_large"/>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981200" y="735013"/>
            <a:ext cx="8229600" cy="4938712"/>
          </a:xfrm>
          <a:noFill/>
        </p:spPr>
      </p:pic>
      <p:sp>
        <p:nvSpPr>
          <p:cNvPr id="2457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DECEBB-1DEB-459D-A228-536FA3211286}" type="slidenum">
              <a:rPr lang="en-US" altLang="en-US">
                <a:solidFill>
                  <a:schemeClr val="tx2"/>
                </a:solidFill>
              </a:rPr>
              <a:pPr eaLnBrk="1" hangingPunct="1"/>
              <a:t>29</a:t>
            </a:fld>
            <a:endParaRPr lang="en-US" altLang="en-US">
              <a:solidFill>
                <a:schemeClr val="tx2"/>
              </a:solidFill>
            </a:endParaRPr>
          </a:p>
        </p:txBody>
      </p:sp>
      <p:sp>
        <p:nvSpPr>
          <p:cNvPr id="24580" name="Text Box 10"/>
          <p:cNvSpPr txBox="1">
            <a:spLocks noChangeArrowheads="1"/>
          </p:cNvSpPr>
          <p:nvPr/>
        </p:nvSpPr>
        <p:spPr bwMode="auto">
          <a:xfrm>
            <a:off x="6838951" y="6021389"/>
            <a:ext cx="3084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i="1">
                <a:latin typeface="Lucida Sans Unicode" panose="020B0602030504020204" pitchFamily="34" charset="0"/>
              </a:rPr>
              <a:t>Created by Jan Oberlaender – CISC 640</a:t>
            </a:r>
          </a:p>
        </p:txBody>
      </p:sp>
    </p:spTree>
    <p:extLst>
      <p:ext uri="{BB962C8B-B14F-4D97-AF65-F5344CB8AC3E}">
        <p14:creationId xmlns:p14="http://schemas.microsoft.com/office/powerpoint/2010/main" val="88427362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4" name="Content Placeholder 3"/>
          <p:cNvPicPr>
            <a:picLocks noGrp="1" noChangeAspect="1"/>
          </p:cNvPicPr>
          <p:nvPr>
            <p:ph idx="1"/>
          </p:nvPr>
        </p:nvPicPr>
        <p:blipFill>
          <a:blip r:embed="rId2"/>
          <a:stretch>
            <a:fillRect/>
          </a:stretch>
        </p:blipFill>
        <p:spPr>
          <a:xfrm>
            <a:off x="2248984" y="1825625"/>
            <a:ext cx="7694032" cy="4351338"/>
          </a:xfrm>
          <a:prstGeom prst="rect">
            <a:avLst/>
          </a:prstGeom>
          <a:ln>
            <a:solidFill>
              <a:srgbClr val="C00000"/>
            </a:solidFill>
          </a:ln>
        </p:spPr>
      </p:pic>
      <p:sp>
        <p:nvSpPr>
          <p:cNvPr id="3" name="Date Placeholder 2"/>
          <p:cNvSpPr>
            <a:spLocks noGrp="1"/>
          </p:cNvSpPr>
          <p:nvPr>
            <p:ph type="dt" sz="half" idx="10"/>
          </p:nvPr>
        </p:nvSpPr>
        <p:spPr/>
        <p:txBody>
          <a:bodyPr/>
          <a:lstStyle/>
          <a:p>
            <a:fld id="{6AA4D3FD-FB0B-4FD5-A544-EB947A8B2DB9}" type="datetime1">
              <a:rPr lang="en-US" smtClean="0"/>
              <a:pPr/>
              <a:t>10/30/2020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3</a:t>
            </a:fld>
            <a:endParaRPr lang="en-US"/>
          </a:p>
        </p:txBody>
      </p:sp>
    </p:spTree>
    <p:extLst>
      <p:ext uri="{BB962C8B-B14F-4D97-AF65-F5344CB8AC3E}">
        <p14:creationId xmlns:p14="http://schemas.microsoft.com/office/powerpoint/2010/main" val="1028836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descr="ply_scen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99248" y="820270"/>
            <a:ext cx="5071970" cy="4804243"/>
          </a:xfrm>
          <a:noFill/>
        </p:spPr>
      </p:pic>
      <p:pic>
        <p:nvPicPr>
          <p:cNvPr id="25604" name="Picture 9" descr="myimag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35663" y="820271"/>
            <a:ext cx="5431864" cy="4804243"/>
          </a:xfrm>
          <a:noFill/>
        </p:spPr>
      </p:pic>
      <p:sp>
        <p:nvSpPr>
          <p:cNvPr id="256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B92019-908D-4D04-B95F-E1DDFBB323DC}" type="slidenum">
              <a:rPr lang="en-US" altLang="en-US">
                <a:solidFill>
                  <a:schemeClr val="tx2"/>
                </a:solidFill>
              </a:rPr>
              <a:pPr eaLnBrk="1" hangingPunct="1"/>
              <a:t>30</a:t>
            </a:fld>
            <a:endParaRPr lang="en-US" altLang="en-US">
              <a:solidFill>
                <a:schemeClr val="tx2"/>
              </a:solidFill>
            </a:endParaRPr>
          </a:p>
        </p:txBody>
      </p:sp>
      <p:sp>
        <p:nvSpPr>
          <p:cNvPr id="25606" name="Text Box 11"/>
          <p:cNvSpPr txBox="1">
            <a:spLocks noChangeArrowheads="1"/>
          </p:cNvSpPr>
          <p:nvPr/>
        </p:nvSpPr>
        <p:spPr bwMode="auto">
          <a:xfrm>
            <a:off x="2951164" y="5984876"/>
            <a:ext cx="3084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i="1">
                <a:latin typeface="Lucida Sans Unicode" panose="020B0602030504020204" pitchFamily="34" charset="0"/>
              </a:rPr>
              <a:t>Created by Jan Oberlaender – CISC 640</a:t>
            </a:r>
          </a:p>
        </p:txBody>
      </p:sp>
    </p:spTree>
    <p:extLst>
      <p:ext uri="{BB962C8B-B14F-4D97-AF65-F5344CB8AC3E}">
        <p14:creationId xmlns:p14="http://schemas.microsoft.com/office/powerpoint/2010/main" val="302991503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samplex"/>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63071" y="368301"/>
            <a:ext cx="11219329" cy="5535613"/>
          </a:xfrm>
          <a:noFill/>
        </p:spPr>
      </p:pic>
      <p:sp>
        <p:nvSpPr>
          <p:cNvPr id="2662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7AE489-4932-435E-B907-50D5EF24CFD3}" type="slidenum">
              <a:rPr lang="en-US" altLang="en-US">
                <a:solidFill>
                  <a:schemeClr val="tx2"/>
                </a:solidFill>
              </a:rPr>
              <a:pPr eaLnBrk="1" hangingPunct="1"/>
              <a:t>31</a:t>
            </a:fld>
            <a:endParaRPr lang="en-US" altLang="en-US">
              <a:solidFill>
                <a:schemeClr val="tx2"/>
              </a:solidFill>
            </a:endParaRPr>
          </a:p>
        </p:txBody>
      </p:sp>
      <p:sp>
        <p:nvSpPr>
          <p:cNvPr id="26628" name="Text Box 6"/>
          <p:cNvSpPr txBox="1">
            <a:spLocks noChangeArrowheads="1"/>
          </p:cNvSpPr>
          <p:nvPr/>
        </p:nvSpPr>
        <p:spPr bwMode="auto">
          <a:xfrm>
            <a:off x="5186363" y="6021389"/>
            <a:ext cx="54777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i="1" dirty="0">
                <a:latin typeface="Lucida Sans Unicode" panose="020B0602030504020204" pitchFamily="34" charset="0"/>
              </a:rPr>
              <a:t>Created by Donald Hyatt </a:t>
            </a:r>
          </a:p>
          <a:p>
            <a:pPr eaLnBrk="1" hangingPunct="1"/>
            <a:r>
              <a:rPr lang="en-US" altLang="en-US" sz="1600" i="1" dirty="0">
                <a:latin typeface="Lucida Sans Unicode" panose="020B0602030504020204" pitchFamily="34" charset="0"/>
              </a:rPr>
              <a:t>http://www.tjhsst.edu/~dhyatt/superap/povray.html</a:t>
            </a:r>
          </a:p>
        </p:txBody>
      </p:sp>
    </p:spTree>
    <p:extLst>
      <p:ext uri="{BB962C8B-B14F-4D97-AF65-F5344CB8AC3E}">
        <p14:creationId xmlns:p14="http://schemas.microsoft.com/office/powerpoint/2010/main" val="218936117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p:nvPr>
        </p:nvSpPr>
        <p:spPr>
          <a:xfrm>
            <a:off x="609600" y="537881"/>
            <a:ext cx="10972800" cy="5593043"/>
          </a:xfrm>
          <a:ln>
            <a:solidFill>
              <a:schemeClr val="tx1"/>
            </a:solidFill>
          </a:ln>
        </p:spPr>
        <p:txBody>
          <a:bodyPr/>
          <a:lstStyle/>
          <a:p>
            <a:pPr lvl="1"/>
            <a:endParaRPr lang="en-US" altLang="en-US" sz="3600" dirty="0"/>
          </a:p>
          <a:p>
            <a:pPr lvl="1"/>
            <a:endParaRPr lang="en-US" altLang="en-US" sz="3600" dirty="0"/>
          </a:p>
          <a:p>
            <a:pPr lvl="1"/>
            <a:r>
              <a:rPr lang="en-US" altLang="en-US" sz="3600" dirty="0"/>
              <a:t>In ray tracing, a ray of light is traced in a backwards direction. </a:t>
            </a:r>
          </a:p>
          <a:p>
            <a:pPr lvl="2"/>
            <a:r>
              <a:rPr lang="en-US" altLang="en-US" sz="2400" dirty="0"/>
              <a:t>We start from the eye or camera and trace the ray through a pixel in the image plane into the scene and determine what it intersects</a:t>
            </a:r>
          </a:p>
          <a:p>
            <a:pPr lvl="2"/>
            <a:r>
              <a:rPr lang="en-US" altLang="en-US" sz="2400" dirty="0"/>
              <a:t>The pixel is then set to the color values returned by the ray.</a:t>
            </a:r>
          </a:p>
          <a:p>
            <a:pPr lvl="2"/>
            <a:r>
              <a:rPr lang="en-US" altLang="en-US" sz="2400" dirty="0"/>
              <a:t>If the ray misses all objects, then that pixel is shaded the background color </a:t>
            </a:r>
          </a:p>
          <a:p>
            <a:endParaRPr lang="en-US" altLang="en-US" dirty="0" smtClean="0"/>
          </a:p>
        </p:txBody>
      </p:sp>
    </p:spTree>
    <p:extLst>
      <p:ext uri="{BB962C8B-B14F-4D97-AF65-F5344CB8AC3E}">
        <p14:creationId xmlns:p14="http://schemas.microsoft.com/office/powerpoint/2010/main" val="33383329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ln>
            <a:solidFill>
              <a:schemeClr val="tx1"/>
            </a:solidFill>
          </a:ln>
        </p:spPr>
        <p:txBody>
          <a:bodyPr/>
          <a:lstStyle/>
          <a:p>
            <a:pPr>
              <a:defRPr/>
            </a:pPr>
            <a:r>
              <a:rPr lang="en-US" dirty="0"/>
              <a:t>Overview</a:t>
            </a:r>
          </a:p>
        </p:txBody>
      </p:sp>
      <p:pic>
        <p:nvPicPr>
          <p:cNvPr id="28675" name="Picture 13" descr="rayForward"/>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087689" y="1600201"/>
            <a:ext cx="1825625" cy="2189163"/>
          </a:xfrm>
          <a:noFill/>
        </p:spPr>
      </p:pic>
      <p:pic>
        <p:nvPicPr>
          <p:cNvPr id="28676" name="Picture 14" descr="rayBackward"/>
          <p:cNvPicPr>
            <a:picLocks noGrp="1" noChangeAspect="1" noChangeArrowheads="1"/>
          </p:cNvPicPr>
          <p:nvPr>
            <p:ph sz="quarter" idx="2"/>
          </p:nvPr>
        </p:nvPicPr>
        <p:blipFill>
          <a:blip r:embed="rId3" cstate="print">
            <a:extLst>
              <a:ext uri="{28A0092B-C50C-407E-A947-70E740481C1C}">
                <a14:useLocalDpi xmlns:a14="http://schemas.microsoft.com/office/drawing/2010/main" val="0"/>
              </a:ext>
            </a:extLst>
          </a:blip>
          <a:srcRect/>
          <a:stretch>
            <a:fillRect/>
          </a:stretch>
        </p:blipFill>
        <p:spPr>
          <a:xfrm>
            <a:off x="2647950" y="3941763"/>
            <a:ext cx="2705100" cy="2189162"/>
          </a:xfrm>
          <a:noFill/>
        </p:spPr>
      </p:pic>
      <p:sp>
        <p:nvSpPr>
          <p:cNvPr id="28677" name="Rectangle 3"/>
          <p:cNvSpPr>
            <a:spLocks noGrp="1" noChangeArrowheads="1"/>
          </p:cNvSpPr>
          <p:nvPr>
            <p:ph type="body" sz="half" idx="3"/>
          </p:nvPr>
        </p:nvSpPr>
        <p:spPr>
          <a:ln>
            <a:solidFill>
              <a:schemeClr val="tx1"/>
            </a:solidFill>
          </a:ln>
        </p:spPr>
        <p:txBody>
          <a:bodyPr/>
          <a:lstStyle/>
          <a:p>
            <a:pPr>
              <a:lnSpc>
                <a:spcPct val="90000"/>
              </a:lnSpc>
            </a:pPr>
            <a:r>
              <a:rPr lang="en-US" altLang="en-US"/>
              <a:t>Forward Ray tracing</a:t>
            </a:r>
          </a:p>
          <a:p>
            <a:pPr lvl="1">
              <a:lnSpc>
                <a:spcPct val="90000"/>
              </a:lnSpc>
            </a:pPr>
            <a:r>
              <a:rPr lang="en-US" altLang="en-US"/>
              <a:t>Rays from light source bounce of objects before reaching the camera</a:t>
            </a:r>
          </a:p>
          <a:p>
            <a:pPr lvl="1">
              <a:lnSpc>
                <a:spcPct val="90000"/>
              </a:lnSpc>
            </a:pPr>
            <a:r>
              <a:rPr lang="en-US" altLang="en-US"/>
              <a:t>Computational wastage</a:t>
            </a:r>
          </a:p>
          <a:p>
            <a:pPr>
              <a:lnSpc>
                <a:spcPct val="90000"/>
              </a:lnSpc>
            </a:pPr>
            <a:r>
              <a:rPr lang="en-US" altLang="en-US"/>
              <a:t>Backward Ray tracing</a:t>
            </a:r>
          </a:p>
          <a:p>
            <a:pPr lvl="1">
              <a:lnSpc>
                <a:spcPct val="90000"/>
              </a:lnSpc>
            </a:pPr>
            <a:r>
              <a:rPr lang="en-US" altLang="en-US"/>
              <a:t>Track only those rays that finally made it to the camera</a:t>
            </a:r>
          </a:p>
        </p:txBody>
      </p:sp>
      <p:sp>
        <p:nvSpPr>
          <p:cNvPr id="286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64F82AF-4233-40BF-A95B-ED9699014C8F}" type="slidenum">
              <a:rPr lang="en-US" altLang="en-US">
                <a:solidFill>
                  <a:schemeClr val="tx2"/>
                </a:solidFill>
              </a:rPr>
              <a:pPr eaLnBrk="1" hangingPunct="1"/>
              <a:t>33</a:t>
            </a:fld>
            <a:endParaRPr lang="en-US" altLang="en-US">
              <a:solidFill>
                <a:schemeClr val="tx2"/>
              </a:solidFill>
            </a:endParaRPr>
          </a:p>
        </p:txBody>
      </p:sp>
      <p:sp>
        <p:nvSpPr>
          <p:cNvPr id="28679" name="Text Box 15"/>
          <p:cNvSpPr txBox="1">
            <a:spLocks noChangeArrowheads="1"/>
          </p:cNvSpPr>
          <p:nvPr/>
        </p:nvSpPr>
        <p:spPr bwMode="auto">
          <a:xfrm>
            <a:off x="3987800" y="6308726"/>
            <a:ext cx="13692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i="1">
                <a:latin typeface="Lucida Sans Unicode" panose="020B0602030504020204" pitchFamily="34" charset="0"/>
              </a:rPr>
              <a:t>Courtesy: Angel</a:t>
            </a:r>
          </a:p>
        </p:txBody>
      </p:sp>
    </p:spTree>
    <p:extLst>
      <p:ext uri="{BB962C8B-B14F-4D97-AF65-F5344CB8AC3E}">
        <p14:creationId xmlns:p14="http://schemas.microsoft.com/office/powerpoint/2010/main" val="240991319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738647"/>
            <a:ext cx="7772400" cy="2318197"/>
          </a:xfrm>
        </p:spPr>
        <p:txBody>
          <a:bodyPr>
            <a:normAutofit/>
          </a:bodyPr>
          <a:lstStyle/>
          <a:p>
            <a:r>
              <a:rPr lang="sv-SE" altLang="en-US" sz="7200" dirty="0" smtClean="0"/>
              <a:t>Color Models</a:t>
            </a:r>
          </a:p>
        </p:txBody>
      </p:sp>
    </p:spTree>
    <p:extLst>
      <p:ext uri="{BB962C8B-B14F-4D97-AF65-F5344CB8AC3E}">
        <p14:creationId xmlns:p14="http://schemas.microsoft.com/office/powerpoint/2010/main" val="36246333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altLang="en-US" smtClean="0"/>
              <a:t>COLOR MODEL</a:t>
            </a:r>
          </a:p>
        </p:txBody>
      </p:sp>
      <p:sp>
        <p:nvSpPr>
          <p:cNvPr id="3075" name="Content Placeholder 2"/>
          <p:cNvSpPr>
            <a:spLocks noGrp="1"/>
          </p:cNvSpPr>
          <p:nvPr>
            <p:ph idx="1"/>
          </p:nvPr>
        </p:nvSpPr>
        <p:spPr/>
        <p:txBody>
          <a:bodyPr/>
          <a:lstStyle/>
          <a:p>
            <a:pPr eaLnBrk="1" hangingPunct="1"/>
            <a:r>
              <a:rPr lang="en-US" altLang="en-US" smtClean="0"/>
              <a:t>Color Model- Method for explaining the properties or behavior of color within some particular context.</a:t>
            </a:r>
          </a:p>
          <a:p>
            <a:pPr eaLnBrk="1" hangingPunct="1"/>
            <a:r>
              <a:rPr lang="en-US" altLang="en-US" smtClean="0"/>
              <a:t>No single model can explain all aspects of color.</a:t>
            </a:r>
          </a:p>
          <a:p>
            <a:pPr eaLnBrk="1" hangingPunct="1">
              <a:buFont typeface="Wingdings 2" panose="05020102010507070707" pitchFamily="18" charset="2"/>
              <a:buNone/>
            </a:pPr>
            <a:endParaRPr lang="en-US" altLang="en-US" smtClean="0"/>
          </a:p>
        </p:txBody>
      </p:sp>
    </p:spTree>
    <p:extLst>
      <p:ext uri="{BB962C8B-B14F-4D97-AF65-F5344CB8AC3E}">
        <p14:creationId xmlns:p14="http://schemas.microsoft.com/office/powerpoint/2010/main" val="3877808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sv-SE" altLang="en-US" sz="4000"/>
              <a:t>Physical properties of light</a:t>
            </a:r>
          </a:p>
        </p:txBody>
      </p:sp>
      <p:sp>
        <p:nvSpPr>
          <p:cNvPr id="4099" name="Rectangle 3"/>
          <p:cNvSpPr>
            <a:spLocks noGrp="1" noChangeArrowheads="1"/>
          </p:cNvSpPr>
          <p:nvPr>
            <p:ph type="body" sz="half" idx="1"/>
          </p:nvPr>
        </p:nvSpPr>
        <p:spPr/>
        <p:txBody>
          <a:bodyPr/>
          <a:lstStyle/>
          <a:p>
            <a:pPr eaLnBrk="1" hangingPunct="1">
              <a:lnSpc>
                <a:spcPct val="90000"/>
              </a:lnSpc>
            </a:pPr>
            <a:r>
              <a:rPr lang="sv-SE" altLang="en-US"/>
              <a:t>All kinds of light can be described by the energy of each wavelength</a:t>
            </a:r>
          </a:p>
          <a:p>
            <a:pPr eaLnBrk="1" hangingPunct="1">
              <a:lnSpc>
                <a:spcPct val="90000"/>
              </a:lnSpc>
            </a:pPr>
            <a:r>
              <a:rPr lang="sv-SE" altLang="en-US"/>
              <a:t>The distribution showing the relation between energy and wavelength (or frequency) is called </a:t>
            </a:r>
            <a:r>
              <a:rPr lang="sv-SE" altLang="en-US" i="1"/>
              <a:t>energy spectrum</a:t>
            </a:r>
            <a:endParaRPr lang="sv-SE" altLang="en-US"/>
          </a:p>
        </p:txBody>
      </p:sp>
      <p:pic>
        <p:nvPicPr>
          <p:cNvPr id="4100" name="Picture 6" descr="EnergySpec"/>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765925" y="2076450"/>
            <a:ext cx="2622550" cy="1790700"/>
          </a:xfrm>
        </p:spPr>
      </p:pic>
    </p:spTree>
    <p:extLst>
      <p:ext uri="{BB962C8B-B14F-4D97-AF65-F5344CB8AC3E}">
        <p14:creationId xmlns:p14="http://schemas.microsoft.com/office/powerpoint/2010/main" val="2482585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sv-SE" altLang="en-US" sz="4000"/>
              <a:t>Physical properties of light</a:t>
            </a:r>
          </a:p>
        </p:txBody>
      </p:sp>
      <p:sp>
        <p:nvSpPr>
          <p:cNvPr id="5123" name="Rectangle 3"/>
          <p:cNvSpPr>
            <a:spLocks noGrp="1" noChangeArrowheads="1"/>
          </p:cNvSpPr>
          <p:nvPr>
            <p:ph idx="1"/>
          </p:nvPr>
        </p:nvSpPr>
        <p:spPr/>
        <p:txBody>
          <a:bodyPr/>
          <a:lstStyle/>
          <a:p>
            <a:pPr marL="609600" indent="-609600">
              <a:buNone/>
            </a:pPr>
            <a:r>
              <a:rPr lang="sv-SE" altLang="en-US" smtClean="0"/>
              <a:t>This distribution may indicate:</a:t>
            </a:r>
          </a:p>
          <a:p>
            <a:pPr marL="609600" indent="-609600">
              <a:buFontTx/>
              <a:buAutoNum type="arabicParenR"/>
            </a:pPr>
            <a:r>
              <a:rPr lang="sv-SE" altLang="en-US" smtClean="0"/>
              <a:t>a </a:t>
            </a:r>
            <a:r>
              <a:rPr lang="sv-SE" altLang="en-US" u="sng" smtClean="0"/>
              <a:t>dominant wavelength</a:t>
            </a:r>
            <a:r>
              <a:rPr lang="sv-SE" altLang="en-US" smtClean="0"/>
              <a:t> (or frequency) which is the color of the light (</a:t>
            </a:r>
            <a:r>
              <a:rPr lang="sv-SE" altLang="en-US" i="1" smtClean="0"/>
              <a:t>hue</a:t>
            </a:r>
            <a:r>
              <a:rPr lang="sv-SE" altLang="en-US" smtClean="0"/>
              <a:t>), cp. E</a:t>
            </a:r>
            <a:r>
              <a:rPr lang="sv-SE" altLang="en-US" baseline="-25000" smtClean="0"/>
              <a:t>D</a:t>
            </a:r>
          </a:p>
          <a:p>
            <a:pPr marL="609600" indent="-609600">
              <a:buFontTx/>
              <a:buAutoNum type="arabicParenR"/>
            </a:pPr>
            <a:r>
              <a:rPr lang="sv-SE" altLang="en-US" u="sng" smtClean="0"/>
              <a:t>brightness</a:t>
            </a:r>
            <a:r>
              <a:rPr lang="sv-SE" altLang="en-US" smtClean="0"/>
              <a:t> (luminance), intensity of the light (</a:t>
            </a:r>
            <a:r>
              <a:rPr lang="sv-SE" altLang="en-US" i="1" smtClean="0"/>
              <a:t>value</a:t>
            </a:r>
            <a:r>
              <a:rPr lang="sv-SE" altLang="en-US" smtClean="0"/>
              <a:t>), cp. the area A</a:t>
            </a:r>
          </a:p>
          <a:p>
            <a:pPr marL="609600" indent="-609600">
              <a:buFontTx/>
              <a:buAutoNum type="arabicParenR"/>
            </a:pPr>
            <a:r>
              <a:rPr lang="sv-SE" altLang="en-US" u="sng" smtClean="0"/>
              <a:t>purity</a:t>
            </a:r>
            <a:r>
              <a:rPr lang="sv-SE" altLang="en-US" smtClean="0"/>
              <a:t>  How pure the color of the light appears.</a:t>
            </a:r>
          </a:p>
        </p:txBody>
      </p:sp>
    </p:spTree>
    <p:extLst>
      <p:ext uri="{BB962C8B-B14F-4D97-AF65-F5344CB8AC3E}">
        <p14:creationId xmlns:p14="http://schemas.microsoft.com/office/powerpoint/2010/main" val="846988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sv-SE" altLang="en-US" sz="4000"/>
              <a:t>Physical properties of light</a:t>
            </a:r>
          </a:p>
        </p:txBody>
      </p:sp>
      <p:sp>
        <p:nvSpPr>
          <p:cNvPr id="6147" name="Rectangle 3"/>
          <p:cNvSpPr>
            <a:spLocks noGrp="1" noChangeArrowheads="1"/>
          </p:cNvSpPr>
          <p:nvPr>
            <p:ph type="body" sz="half" idx="1"/>
          </p:nvPr>
        </p:nvSpPr>
        <p:spPr>
          <a:xfrm>
            <a:off x="2209800" y="1981200"/>
            <a:ext cx="7772400" cy="1066800"/>
          </a:xfrm>
        </p:spPr>
        <p:txBody>
          <a:bodyPr/>
          <a:lstStyle/>
          <a:p>
            <a:pPr eaLnBrk="1" hangingPunct="1">
              <a:buFontTx/>
              <a:buNone/>
            </a:pPr>
            <a:r>
              <a:rPr lang="sv-SE" altLang="en-US"/>
              <a:t>Energy spectrum for a light source with a dominant frequency near the red color</a:t>
            </a:r>
          </a:p>
        </p:txBody>
      </p:sp>
      <p:pic>
        <p:nvPicPr>
          <p:cNvPr id="6148" name="Picture 5" descr="EnSpecEx-A"/>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81400" y="2895601"/>
            <a:ext cx="4387850" cy="3516313"/>
          </a:xfrm>
        </p:spPr>
      </p:pic>
    </p:spTree>
    <p:extLst>
      <p:ext uri="{BB962C8B-B14F-4D97-AF65-F5344CB8AC3E}">
        <p14:creationId xmlns:p14="http://schemas.microsoft.com/office/powerpoint/2010/main" val="337126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4"/>
          <p:cNvSpPr>
            <a:spLocks noGrp="1"/>
          </p:cNvSpPr>
          <p:nvPr>
            <p:ph type="title"/>
          </p:nvPr>
        </p:nvSpPr>
        <p:spPr/>
        <p:txBody>
          <a:bodyPr/>
          <a:lstStyle/>
          <a:p>
            <a:pPr eaLnBrk="1" hangingPunct="1"/>
            <a:endParaRPr lang="en-IN" altLang="en-US" smtClean="0"/>
          </a:p>
        </p:txBody>
      </p:sp>
      <p:pic>
        <p:nvPicPr>
          <p:cNvPr id="717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61707" y="245409"/>
            <a:ext cx="11091022" cy="6357938"/>
          </a:xfrm>
          <a:noFill/>
        </p:spPr>
      </p:pic>
    </p:spTree>
    <p:extLst>
      <p:ext uri="{BB962C8B-B14F-4D97-AF65-F5344CB8AC3E}">
        <p14:creationId xmlns:p14="http://schemas.microsoft.com/office/powerpoint/2010/main" val="329482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Objective(CO)</a:t>
            </a:r>
            <a:endParaRPr lang="en-US" dirty="0"/>
          </a:p>
        </p:txBody>
      </p:sp>
      <p:sp>
        <p:nvSpPr>
          <p:cNvPr id="3" name="Content Placeholder 2"/>
          <p:cNvSpPr>
            <a:spLocks noGrp="1"/>
          </p:cNvSpPr>
          <p:nvPr>
            <p:ph idx="1"/>
          </p:nvPr>
        </p:nvSpPr>
        <p:spPr>
          <a:ln>
            <a:solidFill>
              <a:srgbClr val="C00000"/>
            </a:solidFill>
          </a:ln>
        </p:spPr>
        <p:txBody>
          <a:bodyPr>
            <a:normAutofit/>
          </a:bodyPr>
          <a:lstStyle/>
          <a:p>
            <a:pPr marL="0" indent="0" algn="just">
              <a:buNone/>
            </a:pPr>
            <a:r>
              <a:rPr lang="en-IN" b="1" dirty="0" smtClean="0">
                <a:latin typeface="Times New Roman" pitchFamily="18" charset="0"/>
                <a:cs typeface="Times New Roman" pitchFamily="18" charset="0"/>
              </a:rPr>
              <a:t>CO1:  </a:t>
            </a:r>
            <a:r>
              <a:rPr lang="en-IN" dirty="0" smtClean="0">
                <a:latin typeface="Times New Roman" pitchFamily="18" charset="0"/>
                <a:cs typeface="Times New Roman" pitchFamily="18" charset="0"/>
              </a:rPr>
              <a:t>Construct lines and circles for the given input.</a:t>
            </a:r>
          </a:p>
          <a:p>
            <a:pPr marL="0" indent="0" algn="just">
              <a:buNone/>
            </a:pPr>
            <a:r>
              <a:rPr lang="en-IN" b="1" dirty="0" smtClean="0">
                <a:latin typeface="Times New Roman" pitchFamily="18" charset="0"/>
                <a:cs typeface="Times New Roman" pitchFamily="18" charset="0"/>
              </a:rPr>
              <a:t>CO2: </a:t>
            </a:r>
            <a:r>
              <a:rPr lang="en-IN" dirty="0" smtClean="0">
                <a:latin typeface="Times New Roman" pitchFamily="18" charset="0"/>
                <a:cs typeface="Times New Roman" pitchFamily="18" charset="0"/>
              </a:rPr>
              <a:t>Apply 2D transformation techniques to transform the shapes to fit them as per the picture definition.</a:t>
            </a:r>
          </a:p>
          <a:p>
            <a:pPr marL="0" indent="0" algn="just">
              <a:buNone/>
            </a:pPr>
            <a:r>
              <a:rPr lang="en-IN" b="1" dirty="0" smtClean="0">
                <a:latin typeface="Times New Roman" pitchFamily="18" charset="0"/>
                <a:cs typeface="Times New Roman" pitchFamily="18" charset="0"/>
              </a:rPr>
              <a:t>CO3: </a:t>
            </a:r>
            <a:r>
              <a:rPr lang="en-IN" dirty="0" smtClean="0">
                <a:latin typeface="Times New Roman" pitchFamily="18" charset="0"/>
                <a:cs typeface="Times New Roman" pitchFamily="18" charset="0"/>
              </a:rPr>
              <a:t>Construct splines, curves and perform 3D transformations</a:t>
            </a:r>
          </a:p>
          <a:p>
            <a:pPr marL="0" indent="0" algn="just">
              <a:buNone/>
            </a:pPr>
            <a:r>
              <a:rPr lang="en-IN" b="1" dirty="0" smtClean="0">
                <a:latin typeface="Times New Roman" pitchFamily="18" charset="0"/>
                <a:cs typeface="Times New Roman" pitchFamily="18" charset="0"/>
              </a:rPr>
              <a:t>CO4: </a:t>
            </a:r>
            <a:r>
              <a:rPr lang="en-IN" dirty="0" smtClean="0">
                <a:latin typeface="Times New Roman" pitchFamily="18" charset="0"/>
                <a:cs typeface="Times New Roman" pitchFamily="18" charset="0"/>
              </a:rPr>
              <a:t>Apply colour and transformation techniques for various applications.</a:t>
            </a:r>
          </a:p>
          <a:p>
            <a:pPr marL="0" indent="0" algn="just">
              <a:buNone/>
            </a:pPr>
            <a:r>
              <a:rPr lang="en-IN" b="1" dirty="0" smtClean="0">
                <a:latin typeface="Times New Roman" pitchFamily="18" charset="0"/>
                <a:cs typeface="Times New Roman" pitchFamily="18" charset="0"/>
              </a:rPr>
              <a:t>CO5: </a:t>
            </a:r>
            <a:r>
              <a:rPr lang="en-IN" dirty="0" smtClean="0">
                <a:latin typeface="Times New Roman" pitchFamily="18" charset="0"/>
                <a:cs typeface="Times New Roman" pitchFamily="18" charset="0"/>
              </a:rPr>
              <a:t>Analyse the fundamentals of animation, virtual reality, and underlying technologies.</a:t>
            </a:r>
          </a:p>
          <a:p>
            <a:pPr marL="0" indent="0" algn="just">
              <a:buNone/>
            </a:pPr>
            <a:r>
              <a:rPr lang="en-IN" b="1" dirty="0" smtClean="0">
                <a:latin typeface="Times New Roman" pitchFamily="18" charset="0"/>
                <a:cs typeface="Times New Roman" pitchFamily="18" charset="0"/>
              </a:rPr>
              <a:t>CO6: </a:t>
            </a:r>
            <a:r>
              <a:rPr lang="en-IN" dirty="0" smtClean="0">
                <a:latin typeface="Times New Roman" pitchFamily="18" charset="0"/>
                <a:cs typeface="Times New Roman" pitchFamily="18" charset="0"/>
              </a:rPr>
              <a:t>Develop photo shop applications</a:t>
            </a:r>
            <a:r>
              <a:rPr lang="en-US" u="sng" dirty="0" smtClean="0">
                <a:latin typeface="Times New Roman" pitchFamily="18" charset="0"/>
                <a:cs typeface="Times New Roman" pitchFamily="18" charset="0"/>
              </a:rPr>
              <a:t> </a:t>
            </a:r>
          </a:p>
          <a:p>
            <a:pPr algn="just"/>
            <a:endParaRPr lang="en-US" dirty="0"/>
          </a:p>
        </p:txBody>
      </p:sp>
      <p:sp>
        <p:nvSpPr>
          <p:cNvPr id="4" name="Date Placeholder 3"/>
          <p:cNvSpPr>
            <a:spLocks noGrp="1"/>
          </p:cNvSpPr>
          <p:nvPr>
            <p:ph type="dt" sz="half" idx="10"/>
          </p:nvPr>
        </p:nvSpPr>
        <p:spPr/>
        <p:txBody>
          <a:bodyPr/>
          <a:lstStyle/>
          <a:p>
            <a:fld id="{BBA0F249-8890-444F-953B-9006595747CA}" type="datetime1">
              <a:rPr lang="en-US" smtClean="0"/>
              <a:pPr/>
              <a:t>10/30/2020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4</a:t>
            </a:fld>
            <a:endParaRPr lang="en-US"/>
          </a:p>
        </p:txBody>
      </p:sp>
    </p:spTree>
    <p:extLst>
      <p:ext uri="{BB962C8B-B14F-4D97-AF65-F5344CB8AC3E}">
        <p14:creationId xmlns:p14="http://schemas.microsoft.com/office/powerpoint/2010/main" val="117761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sv-SE" altLang="en-US" smtClean="0"/>
              <a:t>Color definitions</a:t>
            </a:r>
          </a:p>
        </p:txBody>
      </p:sp>
      <p:sp>
        <p:nvSpPr>
          <p:cNvPr id="8195" name="Rectangle 3"/>
          <p:cNvSpPr>
            <a:spLocks noGrp="1" noChangeArrowheads="1"/>
          </p:cNvSpPr>
          <p:nvPr>
            <p:ph idx="1"/>
          </p:nvPr>
        </p:nvSpPr>
        <p:spPr/>
        <p:txBody>
          <a:bodyPr/>
          <a:lstStyle/>
          <a:p>
            <a:pPr eaLnBrk="1" hangingPunct="1"/>
            <a:r>
              <a:rPr lang="sv-SE" altLang="en-US" sz="2000" u="sng"/>
              <a:t>Complementary colors </a:t>
            </a:r>
            <a:r>
              <a:rPr lang="sv-SE" altLang="en-US" sz="2000"/>
              <a:t>- two colors  combine to produce white light</a:t>
            </a:r>
          </a:p>
          <a:p>
            <a:pPr eaLnBrk="1" hangingPunct="1"/>
            <a:r>
              <a:rPr lang="sv-SE" altLang="en-US" sz="2000" u="sng"/>
              <a:t>Primary colors </a:t>
            </a:r>
            <a:r>
              <a:rPr lang="sv-SE" altLang="en-US" sz="2000"/>
              <a:t>- (two or) three colors used for describing other colors</a:t>
            </a:r>
          </a:p>
          <a:p>
            <a:pPr eaLnBrk="1" hangingPunct="1"/>
            <a:r>
              <a:rPr lang="en-IN" altLang="en-US" sz="2000"/>
              <a:t>A </a:t>
            </a:r>
            <a:r>
              <a:rPr lang="en-IN" altLang="en-US" sz="2000" u="sng"/>
              <a:t>color model </a:t>
            </a:r>
            <a:r>
              <a:rPr lang="en-IN" altLang="en-US" sz="2000"/>
              <a:t>is an orderly system for creating a whole range of colors from a small set of primary colors. </a:t>
            </a:r>
          </a:p>
          <a:p>
            <a:pPr eaLnBrk="1" hangingPunct="1"/>
            <a:r>
              <a:rPr lang="en-IN" altLang="en-US" sz="2000"/>
              <a:t>There are two types of color models, those that are subtractive and those that are additive. </a:t>
            </a:r>
          </a:p>
          <a:p>
            <a:pPr eaLnBrk="1" hangingPunct="1"/>
            <a:r>
              <a:rPr lang="en-IN" altLang="en-US" sz="2000"/>
              <a:t> Additive color models use light to display color while subtractive models use printing inks. </a:t>
            </a:r>
          </a:p>
          <a:p>
            <a:pPr eaLnBrk="1" hangingPunct="1"/>
            <a:r>
              <a:rPr lang="en-IN" altLang="en-US" sz="2000"/>
              <a:t>Colors perceived in additive models are the result of transmitted light.</a:t>
            </a:r>
          </a:p>
          <a:p>
            <a:pPr eaLnBrk="1" hangingPunct="1"/>
            <a:r>
              <a:rPr lang="en-IN" altLang="en-US" sz="2000"/>
              <a:t> Colors perceived in subtractive models are the result of reflected light.</a:t>
            </a:r>
            <a:endParaRPr lang="sv-SE" altLang="en-US" sz="2400"/>
          </a:p>
        </p:txBody>
      </p:sp>
    </p:spTree>
    <p:extLst>
      <p:ext uri="{BB962C8B-B14F-4D97-AF65-F5344CB8AC3E}">
        <p14:creationId xmlns:p14="http://schemas.microsoft.com/office/powerpoint/2010/main" val="3817276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023" y="152400"/>
            <a:ext cx="11672047" cy="923365"/>
          </a:xfrm>
        </p:spPr>
        <p:txBody>
          <a:bodyPr/>
          <a:lstStyle/>
          <a:p>
            <a:pPr eaLnBrk="1" hangingPunct="1"/>
            <a:r>
              <a:rPr lang="sv-SE" altLang="en-US" dirty="0" smtClean="0"/>
              <a:t>Additive mixing</a:t>
            </a:r>
          </a:p>
        </p:txBody>
      </p:sp>
      <p:sp>
        <p:nvSpPr>
          <p:cNvPr id="9219" name="Rectangle 3"/>
          <p:cNvSpPr>
            <a:spLocks noGrp="1" noChangeArrowheads="1"/>
          </p:cNvSpPr>
          <p:nvPr>
            <p:ph type="body" sz="half" idx="1"/>
          </p:nvPr>
        </p:nvSpPr>
        <p:spPr>
          <a:xfrm>
            <a:off x="268940" y="1315267"/>
            <a:ext cx="11376211" cy="1981200"/>
          </a:xfrm>
        </p:spPr>
        <p:txBody>
          <a:bodyPr/>
          <a:lstStyle/>
          <a:p>
            <a:pPr eaLnBrk="1" hangingPunct="1"/>
            <a:r>
              <a:rPr lang="sv-SE" altLang="en-US" sz="2400" dirty="0"/>
              <a:t>pure colors are put close to each other =&gt; a mix on the retina of the human eye (cp. RGB)</a:t>
            </a:r>
          </a:p>
          <a:p>
            <a:pPr eaLnBrk="1" hangingPunct="1"/>
            <a:r>
              <a:rPr lang="sv-SE" altLang="en-US" sz="2400" dirty="0"/>
              <a:t>overlapping gives yellow, cyan, magenta and white</a:t>
            </a:r>
          </a:p>
          <a:p>
            <a:pPr eaLnBrk="1" hangingPunct="1"/>
            <a:r>
              <a:rPr lang="sv-SE" altLang="en-US" sz="2400" dirty="0"/>
              <a:t>the typical technique on color displays</a:t>
            </a:r>
          </a:p>
        </p:txBody>
      </p:sp>
      <p:pic>
        <p:nvPicPr>
          <p:cNvPr id="9220" name="Picture 5" descr="AddSubMi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rot="5388710">
            <a:off x="4206807" y="-52420"/>
            <a:ext cx="3554718" cy="9708370"/>
          </a:xfrm>
        </p:spPr>
      </p:pic>
    </p:spTree>
    <p:extLst>
      <p:ext uri="{BB962C8B-B14F-4D97-AF65-F5344CB8AC3E}">
        <p14:creationId xmlns:p14="http://schemas.microsoft.com/office/powerpoint/2010/main" val="2924600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sv-SE" altLang="en-US" smtClean="0"/>
              <a:t>Subtractive mixing</a:t>
            </a:r>
          </a:p>
        </p:txBody>
      </p:sp>
      <p:sp>
        <p:nvSpPr>
          <p:cNvPr id="10243" name="Rectangle 3"/>
          <p:cNvSpPr>
            <a:spLocks noGrp="1" noChangeArrowheads="1"/>
          </p:cNvSpPr>
          <p:nvPr>
            <p:ph idx="1"/>
          </p:nvPr>
        </p:nvSpPr>
        <p:spPr/>
        <p:txBody>
          <a:bodyPr/>
          <a:lstStyle/>
          <a:p>
            <a:pPr eaLnBrk="1" hangingPunct="1"/>
            <a:r>
              <a:rPr lang="sv-SE" altLang="en-US"/>
              <a:t>color pigments are mixed directly in some liquid, e.g. ink</a:t>
            </a:r>
          </a:p>
          <a:p>
            <a:pPr eaLnBrk="1" hangingPunct="1"/>
            <a:r>
              <a:rPr lang="sv-SE" altLang="en-US"/>
              <a:t>each color in the mixture absorbs its specific part of the incident light</a:t>
            </a:r>
          </a:p>
          <a:p>
            <a:pPr eaLnBrk="1" hangingPunct="1"/>
            <a:r>
              <a:rPr lang="sv-SE" altLang="en-US"/>
              <a:t>the color of the mixture is determined by subtraction of colored light, e.g. yellow absorbs blue =&gt; only red and green, i.e. yellow, will reach the eye (yellow because of addition)</a:t>
            </a:r>
          </a:p>
        </p:txBody>
      </p:sp>
    </p:spTree>
    <p:extLst>
      <p:ext uri="{BB962C8B-B14F-4D97-AF65-F5344CB8AC3E}">
        <p14:creationId xmlns:p14="http://schemas.microsoft.com/office/powerpoint/2010/main" val="34000436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sv-SE" altLang="en-US" smtClean="0"/>
              <a:t>Subtractive mixing,cont’d</a:t>
            </a:r>
          </a:p>
        </p:txBody>
      </p:sp>
      <p:sp>
        <p:nvSpPr>
          <p:cNvPr id="11267" name="Rectangle 3"/>
          <p:cNvSpPr>
            <a:spLocks noGrp="1" noChangeArrowheads="1"/>
          </p:cNvSpPr>
          <p:nvPr>
            <p:ph idx="1"/>
          </p:nvPr>
        </p:nvSpPr>
        <p:spPr/>
        <p:txBody>
          <a:bodyPr/>
          <a:lstStyle/>
          <a:p>
            <a:pPr eaLnBrk="1" hangingPunct="1"/>
            <a:r>
              <a:rPr lang="sv-SE" altLang="en-US" smtClean="0"/>
              <a:t>primary colors: cyan, magenta and yellow, i.e. CMY</a:t>
            </a:r>
          </a:p>
          <a:p>
            <a:pPr eaLnBrk="1" hangingPunct="1"/>
            <a:r>
              <a:rPr lang="sv-SE" altLang="en-US" smtClean="0"/>
              <a:t>the typical technique in printers/plotters</a:t>
            </a:r>
          </a:p>
          <a:p>
            <a:pPr eaLnBrk="1" hangingPunct="1"/>
            <a:r>
              <a:rPr lang="sv-SE" altLang="en-US" smtClean="0"/>
              <a:t>connection between additive  and subtractive primary colors (cp. the color models RGB and CMY)</a:t>
            </a:r>
          </a:p>
        </p:txBody>
      </p:sp>
    </p:spTree>
    <p:extLst>
      <p:ext uri="{BB962C8B-B14F-4D97-AF65-F5344CB8AC3E}">
        <p14:creationId xmlns:p14="http://schemas.microsoft.com/office/powerpoint/2010/main" val="37683358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9965" y="273423"/>
            <a:ext cx="10363200" cy="762000"/>
          </a:xfrm>
        </p:spPr>
        <p:txBody>
          <a:bodyPr/>
          <a:lstStyle/>
          <a:p>
            <a:pPr eaLnBrk="1" hangingPunct="1"/>
            <a:r>
              <a:rPr lang="sv-SE" altLang="en-US" dirty="0" smtClean="0"/>
              <a:t>Additive/subtractive mixing</a:t>
            </a:r>
          </a:p>
        </p:txBody>
      </p:sp>
      <p:pic>
        <p:nvPicPr>
          <p:cNvPr id="12291" name="Picture 6" descr="RGBFar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72353" y="1196788"/>
            <a:ext cx="5015753" cy="3523130"/>
          </a:xfrm>
        </p:spPr>
      </p:pic>
      <p:pic>
        <p:nvPicPr>
          <p:cNvPr id="12292" name="Picture 7" descr="CMYFarg"/>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6669741" y="1196788"/>
            <a:ext cx="4827494" cy="3523130"/>
          </a:xfrm>
        </p:spPr>
      </p:pic>
      <p:sp>
        <p:nvSpPr>
          <p:cNvPr id="12293" name="Rectangle 4"/>
          <p:cNvSpPr>
            <a:spLocks noChangeArrowheads="1"/>
          </p:cNvSpPr>
          <p:nvPr/>
        </p:nvSpPr>
        <p:spPr bwMode="auto">
          <a:xfrm>
            <a:off x="3240741" y="5204013"/>
            <a:ext cx="7164854"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IN" altLang="en-US" dirty="0"/>
              <a:t>C (cyan) = G + B = W - R </a:t>
            </a:r>
          </a:p>
          <a:p>
            <a:pPr eaLnBrk="1" hangingPunct="1"/>
            <a:r>
              <a:rPr lang="en-IN" altLang="en-US" dirty="0"/>
              <a:t>M (magenta) = R + B = W - G </a:t>
            </a:r>
          </a:p>
          <a:p>
            <a:pPr eaLnBrk="1" hangingPunct="1"/>
            <a:r>
              <a:rPr lang="en-IN" altLang="en-US" dirty="0"/>
              <a:t>Y (yellow) = R + G = W – B</a:t>
            </a:r>
          </a:p>
        </p:txBody>
      </p:sp>
    </p:spTree>
    <p:extLst>
      <p:ext uri="{BB962C8B-B14F-4D97-AF65-F5344CB8AC3E}">
        <p14:creationId xmlns:p14="http://schemas.microsoft.com/office/powerpoint/2010/main" val="3966838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sv-SE" altLang="en-US" smtClean="0"/>
              <a:t>Overview of color models</a:t>
            </a:r>
          </a:p>
        </p:txBody>
      </p:sp>
      <p:sp>
        <p:nvSpPr>
          <p:cNvPr id="13315" name="Rectangle 3"/>
          <p:cNvSpPr>
            <a:spLocks noGrp="1" noChangeArrowheads="1"/>
          </p:cNvSpPr>
          <p:nvPr>
            <p:ph idx="1"/>
          </p:nvPr>
        </p:nvSpPr>
        <p:spPr/>
        <p:txBody>
          <a:bodyPr/>
          <a:lstStyle/>
          <a:p>
            <a:pPr marL="609600" indent="-609600">
              <a:buNone/>
            </a:pPr>
            <a:r>
              <a:rPr lang="sv-SE" altLang="en-US"/>
              <a:t>The human eye can perceive about 382000(!) different colors</a:t>
            </a:r>
          </a:p>
          <a:p>
            <a:pPr marL="609600" indent="-609600">
              <a:buNone/>
            </a:pPr>
            <a:r>
              <a:rPr lang="sv-SE" altLang="en-US"/>
              <a:t>Necessary with some kind of classification sys-tem; all using three coordinates as a basis:</a:t>
            </a:r>
          </a:p>
          <a:p>
            <a:pPr marL="609600" indent="-609600">
              <a:buFontTx/>
              <a:buAutoNum type="arabicParenR"/>
            </a:pPr>
            <a:r>
              <a:rPr lang="sv-SE" altLang="en-US"/>
              <a:t>CIE standard</a:t>
            </a:r>
          </a:p>
          <a:p>
            <a:pPr marL="609600" indent="-609600">
              <a:buFontTx/>
              <a:buAutoNum type="arabicParenR"/>
            </a:pPr>
            <a:r>
              <a:rPr lang="sv-SE" altLang="en-US"/>
              <a:t>RGB color model</a:t>
            </a:r>
          </a:p>
          <a:p>
            <a:pPr marL="609600" indent="-609600">
              <a:buFontTx/>
              <a:buAutoNum type="arabicParenR"/>
            </a:pPr>
            <a:r>
              <a:rPr lang="sv-SE" altLang="en-US"/>
              <a:t>CMY color model (also, CMYK)</a:t>
            </a:r>
          </a:p>
          <a:p>
            <a:pPr marL="609600" indent="-609600">
              <a:buFontTx/>
              <a:buAutoNum type="arabicParenR"/>
            </a:pPr>
            <a:r>
              <a:rPr lang="sv-SE" altLang="en-US"/>
              <a:t>HSV color model</a:t>
            </a:r>
          </a:p>
          <a:p>
            <a:pPr marL="609600" indent="-609600">
              <a:buFontTx/>
              <a:buAutoNum type="arabicParenR"/>
            </a:pPr>
            <a:r>
              <a:rPr lang="sv-SE" altLang="en-US"/>
              <a:t>HLS color model</a:t>
            </a:r>
          </a:p>
        </p:txBody>
      </p:sp>
    </p:spTree>
    <p:extLst>
      <p:ext uri="{BB962C8B-B14F-4D97-AF65-F5344CB8AC3E}">
        <p14:creationId xmlns:p14="http://schemas.microsoft.com/office/powerpoint/2010/main" val="881210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42047" y="366713"/>
            <a:ext cx="11483788" cy="714375"/>
          </a:xfrm>
        </p:spPr>
        <p:txBody>
          <a:bodyPr/>
          <a:lstStyle/>
          <a:p>
            <a:pPr eaLnBrk="1" hangingPunct="1"/>
            <a:r>
              <a:rPr lang="sv-SE" altLang="en-US" dirty="0" smtClean="0"/>
              <a:t>CIE standard</a:t>
            </a:r>
          </a:p>
        </p:txBody>
      </p:sp>
      <p:sp>
        <p:nvSpPr>
          <p:cNvPr id="14339" name="Rectangle 3"/>
          <p:cNvSpPr>
            <a:spLocks noGrp="1" noChangeArrowheads="1"/>
          </p:cNvSpPr>
          <p:nvPr>
            <p:ph type="body" sz="half" idx="1"/>
          </p:nvPr>
        </p:nvSpPr>
        <p:spPr>
          <a:xfrm>
            <a:off x="242046" y="1470212"/>
            <a:ext cx="4303059" cy="4887726"/>
          </a:xfrm>
        </p:spPr>
        <p:txBody>
          <a:bodyPr/>
          <a:lstStyle/>
          <a:p>
            <a:pPr eaLnBrk="1" hangingPunct="1">
              <a:buFontTx/>
              <a:buNone/>
            </a:pPr>
            <a:r>
              <a:rPr lang="sv-SE" altLang="en-US" dirty="0"/>
              <a:t>Commission Internationale de L’Eclairage (1931)</a:t>
            </a:r>
          </a:p>
          <a:p>
            <a:pPr eaLnBrk="1" hangingPunct="1"/>
            <a:r>
              <a:rPr lang="sv-SE" altLang="en-US" dirty="0"/>
              <a:t>not a computer model</a:t>
            </a:r>
          </a:p>
          <a:p>
            <a:pPr eaLnBrk="1" hangingPunct="1"/>
            <a:r>
              <a:rPr lang="sv-SE" altLang="en-US" dirty="0"/>
              <a:t>each color = a weighted sum of three imaginary primary colors</a:t>
            </a:r>
          </a:p>
        </p:txBody>
      </p:sp>
      <p:pic>
        <p:nvPicPr>
          <p:cNvPr id="14340" name="Picture 5" descr="CIEFar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81564" y="1306606"/>
            <a:ext cx="6548436" cy="5214938"/>
          </a:xfrm>
        </p:spPr>
      </p:pic>
    </p:spTree>
    <p:extLst>
      <p:ext uri="{BB962C8B-B14F-4D97-AF65-F5344CB8AC3E}">
        <p14:creationId xmlns:p14="http://schemas.microsoft.com/office/powerpoint/2010/main" val="1804202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1" y="134471"/>
            <a:ext cx="11456893" cy="779929"/>
          </a:xfrm>
          <a:ln>
            <a:solidFill>
              <a:schemeClr val="tx1"/>
            </a:solidFill>
          </a:ln>
        </p:spPr>
        <p:txBody>
          <a:bodyPr>
            <a:normAutofit fontScale="90000"/>
          </a:bodyPr>
          <a:lstStyle/>
          <a:p>
            <a:r>
              <a:rPr lang="en-US" u="sng" dirty="0" smtClean="0"/>
              <a:t/>
            </a:r>
            <a:br>
              <a:rPr lang="en-US" u="sng" dirty="0" smtClean="0"/>
            </a:br>
            <a:r>
              <a:rPr lang="en-US" u="sng" dirty="0" smtClean="0"/>
              <a:t>CIE primaries : Chromaticity Diagram</a:t>
            </a:r>
            <a:r>
              <a:rPr lang="en-IN" b="1" dirty="0"/>
              <a:t/>
            </a:r>
            <a:br>
              <a:rPr lang="en-IN" b="1" dirty="0"/>
            </a:br>
            <a:endParaRPr lang="en-IN" dirty="0"/>
          </a:p>
        </p:txBody>
      </p:sp>
      <p:sp>
        <p:nvSpPr>
          <p:cNvPr id="3" name="Text Placeholder 2"/>
          <p:cNvSpPr>
            <a:spLocks noGrp="1"/>
          </p:cNvSpPr>
          <p:nvPr>
            <p:ph type="body" sz="half" idx="1"/>
          </p:nvPr>
        </p:nvSpPr>
        <p:spPr>
          <a:xfrm>
            <a:off x="268941" y="1201270"/>
            <a:ext cx="4101353" cy="5428130"/>
          </a:xfrm>
          <a:ln>
            <a:solidFill>
              <a:schemeClr val="tx1"/>
            </a:solidFill>
          </a:ln>
        </p:spPr>
        <p:txBody>
          <a:bodyPr>
            <a:normAutofit fontScale="62500" lnSpcReduction="20000"/>
          </a:bodyPr>
          <a:lstStyle/>
          <a:p>
            <a:r>
              <a:rPr lang="en-IN" dirty="0"/>
              <a:t>The </a:t>
            </a:r>
            <a:r>
              <a:rPr lang="en-IN" dirty="0" err="1"/>
              <a:t>tristimulus</a:t>
            </a:r>
            <a:r>
              <a:rPr lang="en-IN" dirty="0"/>
              <a:t> theory of colour perception seems to imply that any colour can be obtained from a mix of the three primaries, red, green and blue, but although nearly all visible colours can be matched in this way, some cannot. However, if one of the primaries is added to one of these unmatchable colours, it can be matched by a mixture of the other two, and so the colour may be considered to have a negative weighting of that particular primary.</a:t>
            </a:r>
          </a:p>
          <a:p>
            <a:r>
              <a:rPr lang="en-IN" dirty="0"/>
              <a:t>In 1931, the Commission </a:t>
            </a:r>
            <a:r>
              <a:rPr lang="en-IN" dirty="0" err="1"/>
              <a:t>Internationale</a:t>
            </a:r>
            <a:r>
              <a:rPr lang="en-IN" dirty="0"/>
              <a:t> de </a:t>
            </a:r>
            <a:r>
              <a:rPr lang="en-IN" dirty="0" err="1"/>
              <a:t>l'Éclairage</a:t>
            </a:r>
            <a:r>
              <a:rPr lang="en-IN" dirty="0"/>
              <a:t> (CIE) defined three standard primaries, called X, Y and Z, that can be added to form all visible colours. The primary Y was chosen so that its colour matching function exactly matches the luminous-efficiency function for the human eye, given by the sum of the three curves in the below figure.</a:t>
            </a:r>
          </a:p>
          <a:p>
            <a:endParaRPr lang="en-IN" dirty="0"/>
          </a:p>
        </p:txBody>
      </p:sp>
      <p:pic>
        <p:nvPicPr>
          <p:cNvPr id="5" name="Content Placeholder 4" descr="http://homepages.inf.ed.ac.uk/rbf/CVonline/LOCAL_COPIES/OWENS/LECT14/ciediagr.gif"/>
          <p:cNvPicPr>
            <a:picLocks noGrp="1"/>
          </p:cNvPicPr>
          <p:nvPr>
            <p:ph sz="half" idx="2"/>
          </p:nvPr>
        </p:nvPicPr>
        <p:blipFill>
          <a:blip r:embed="rId2"/>
          <a:srcRect/>
          <a:stretch>
            <a:fillRect/>
          </a:stretch>
        </p:blipFill>
        <p:spPr bwMode="auto">
          <a:xfrm>
            <a:off x="4370293" y="914400"/>
            <a:ext cx="7503459" cy="5715000"/>
          </a:xfrm>
          <a:prstGeom prst="rect">
            <a:avLst/>
          </a:prstGeom>
          <a:noFill/>
          <a:ln w="9525">
            <a:noFill/>
            <a:miter lim="800000"/>
            <a:headEnd/>
            <a:tailEnd/>
          </a:ln>
        </p:spPr>
      </p:pic>
    </p:spTree>
    <p:extLst>
      <p:ext uri="{BB962C8B-B14F-4D97-AF65-F5344CB8AC3E}">
        <p14:creationId xmlns:p14="http://schemas.microsoft.com/office/powerpoint/2010/main" val="1032343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1" y="134471"/>
            <a:ext cx="11456893" cy="779929"/>
          </a:xfrm>
          <a:ln>
            <a:solidFill>
              <a:schemeClr val="tx1"/>
            </a:solidFill>
          </a:ln>
        </p:spPr>
        <p:txBody>
          <a:bodyPr>
            <a:normAutofit fontScale="90000"/>
          </a:bodyPr>
          <a:lstStyle/>
          <a:p>
            <a:r>
              <a:rPr lang="en-US" u="sng" dirty="0" smtClean="0"/>
              <a:t/>
            </a:r>
            <a:br>
              <a:rPr lang="en-US" u="sng" dirty="0" smtClean="0"/>
            </a:br>
            <a:r>
              <a:rPr lang="en-US" u="sng" dirty="0" smtClean="0"/>
              <a:t>CIE primaries : Chromaticity Diagram</a:t>
            </a:r>
            <a:r>
              <a:rPr lang="en-IN" b="1" dirty="0"/>
              <a:t/>
            </a:r>
            <a:br>
              <a:rPr lang="en-IN" b="1" dirty="0"/>
            </a:br>
            <a:endParaRPr lang="en-IN" dirty="0"/>
          </a:p>
        </p:txBody>
      </p:sp>
      <p:sp>
        <p:nvSpPr>
          <p:cNvPr id="3" name="Text Placeholder 2"/>
          <p:cNvSpPr>
            <a:spLocks noGrp="1"/>
          </p:cNvSpPr>
          <p:nvPr>
            <p:ph type="body" sz="half" idx="1"/>
          </p:nvPr>
        </p:nvSpPr>
        <p:spPr>
          <a:xfrm>
            <a:off x="268941" y="1201270"/>
            <a:ext cx="4639237" cy="5428130"/>
          </a:xfrm>
          <a:ln>
            <a:solidFill>
              <a:schemeClr val="tx1"/>
            </a:solidFill>
          </a:ln>
        </p:spPr>
        <p:txBody>
          <a:bodyPr>
            <a:normAutofit fontScale="55000" lnSpcReduction="20000"/>
          </a:bodyPr>
          <a:lstStyle/>
          <a:p>
            <a:r>
              <a:rPr lang="en-IN" dirty="0"/>
              <a:t>The CIE Chromaticity Diagram showing all visible colours. x and y are the normalised amounts of the X and Y primaries present, and hence z = 1 - x - y gives the amount of the Z primary required.</a:t>
            </a:r>
          </a:p>
          <a:p>
            <a:r>
              <a:rPr lang="en-IN" dirty="0"/>
              <a:t>The CIE Chromaticity Diagram shows all visible colours. The x and y axis give the normalised amounts of the X and Y primaries for a particular colour, and hence z = 1 - x - y gives the amount of the Z primary required. Chromaticity depends on dominant wavelength and saturation, and is independent of luminous energy. Colours with the same chromaticity, but different luminance all map to the same point within this region.</a:t>
            </a:r>
          </a:p>
          <a:p>
            <a:r>
              <a:rPr lang="en-IN" dirty="0"/>
              <a:t>The pure colours of the spectrum lie on the curved part of the boundary, and a standard white light has colour defined to be near (but not at) the point of equal energy x = y = z = 1/3. Complementary colours, i.e. colours that add to give white, lie on the endpoints of a line through this point. </a:t>
            </a:r>
            <a:endParaRPr lang="en-IN" dirty="0" smtClean="0"/>
          </a:p>
          <a:p>
            <a:r>
              <a:rPr lang="en-IN" dirty="0" smtClean="0"/>
              <a:t>As </a:t>
            </a:r>
            <a:r>
              <a:rPr lang="en-IN" dirty="0"/>
              <a:t>illustrated in below figure, all the colours along any line in the chromaticity diagram may be obtained by mixing the colours on the end points of the line. Furthermore, all colours within a triangle may be formed by mixing the colours at the vertices. This property illustrates graphically the fact that all visible colours cannot be obtained by a mix of R, G and B (or any other three visible) primaries alone, since the diagram is not triangular!</a:t>
            </a:r>
          </a:p>
        </p:txBody>
      </p:sp>
      <p:sp>
        <p:nvSpPr>
          <p:cNvPr id="4" name="Content Placeholder 3"/>
          <p:cNvSpPr>
            <a:spLocks noGrp="1"/>
          </p:cNvSpPr>
          <p:nvPr>
            <p:ph sz="half" idx="2"/>
          </p:nvPr>
        </p:nvSpPr>
        <p:spPr>
          <a:xfrm>
            <a:off x="5404220" y="5459505"/>
            <a:ext cx="6321614" cy="1169895"/>
          </a:xfrm>
          <a:ln>
            <a:solidFill>
              <a:schemeClr val="tx1"/>
            </a:solidFill>
          </a:ln>
        </p:spPr>
        <p:txBody>
          <a:bodyPr>
            <a:normAutofit fontScale="55000" lnSpcReduction="20000"/>
          </a:bodyPr>
          <a:lstStyle/>
          <a:p>
            <a:endParaRPr lang="en-US" dirty="0" smtClean="0"/>
          </a:p>
          <a:p>
            <a:r>
              <a:rPr lang="en-IN" dirty="0" smtClean="0"/>
              <a:t>Mixing </a:t>
            </a:r>
            <a:r>
              <a:rPr lang="en-IN" dirty="0"/>
              <a:t>colours on the chromaticity diagram. All colours on the line IJ can be obtained by mixing colours I and J, and all colours in the triangle IJK can be obtained by mixing colours I, J and K.</a:t>
            </a:r>
          </a:p>
          <a:p>
            <a:endParaRPr lang="en-IN" dirty="0"/>
          </a:p>
        </p:txBody>
      </p:sp>
      <p:pic>
        <p:nvPicPr>
          <p:cNvPr id="6" name="Picture 5"/>
          <p:cNvPicPr/>
          <p:nvPr/>
        </p:nvPicPr>
        <p:blipFill>
          <a:blip r:embed="rId2"/>
          <a:srcRect/>
          <a:stretch>
            <a:fillRect/>
          </a:stretch>
        </p:blipFill>
        <p:spPr bwMode="auto">
          <a:xfrm>
            <a:off x="5136776" y="1274687"/>
            <a:ext cx="6441143" cy="4050348"/>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401932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sv-SE" altLang="en-US" smtClean="0"/>
              <a:t>RGB model</a:t>
            </a:r>
          </a:p>
        </p:txBody>
      </p:sp>
      <p:sp>
        <p:nvSpPr>
          <p:cNvPr id="15363" name="Rectangle 3"/>
          <p:cNvSpPr>
            <a:spLocks noGrp="1" noChangeArrowheads="1"/>
          </p:cNvSpPr>
          <p:nvPr>
            <p:ph type="body" sz="half" idx="1"/>
          </p:nvPr>
        </p:nvSpPr>
        <p:spPr/>
        <p:txBody>
          <a:bodyPr/>
          <a:lstStyle/>
          <a:p>
            <a:pPr eaLnBrk="1" hangingPunct="1">
              <a:lnSpc>
                <a:spcPct val="90000"/>
              </a:lnSpc>
            </a:pPr>
            <a:r>
              <a:rPr lang="sv-SE" altLang="en-US"/>
              <a:t>all colors are generated from the three primaries</a:t>
            </a:r>
          </a:p>
          <a:p>
            <a:pPr eaLnBrk="1" hangingPunct="1">
              <a:lnSpc>
                <a:spcPct val="90000"/>
              </a:lnSpc>
            </a:pPr>
            <a:r>
              <a:rPr lang="sv-SE" altLang="en-US"/>
              <a:t>various colors are obtained by changing the amount of each primary</a:t>
            </a:r>
          </a:p>
          <a:p>
            <a:pPr eaLnBrk="1" hangingPunct="1">
              <a:lnSpc>
                <a:spcPct val="90000"/>
              </a:lnSpc>
            </a:pPr>
            <a:r>
              <a:rPr lang="sv-SE" altLang="en-US"/>
              <a:t>additive mixing (r,g,b)</a:t>
            </a:r>
          </a:p>
        </p:txBody>
      </p:sp>
      <p:pic>
        <p:nvPicPr>
          <p:cNvPr id="15364" name="Picture 5" descr="RGBFar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81789" y="2686050"/>
            <a:ext cx="2790825" cy="2705100"/>
          </a:xfrm>
        </p:spPr>
      </p:pic>
    </p:spTree>
    <p:extLst>
      <p:ext uri="{BB962C8B-B14F-4D97-AF65-F5344CB8AC3E}">
        <p14:creationId xmlns:p14="http://schemas.microsoft.com/office/powerpoint/2010/main" val="563140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5971281"/>
          </a:xfrm>
        </p:spPr>
        <p:txBody>
          <a:bodyPr>
            <a:normAutofit/>
          </a:bodyPr>
          <a:lstStyle/>
          <a:p>
            <a:pPr algn="ctr"/>
            <a:r>
              <a:rPr lang="en-US" sz="13800" dirty="0" smtClean="0"/>
              <a:t>UNIT - IV</a:t>
            </a:r>
            <a:endParaRPr lang="en-IN" sz="13800" dirty="0"/>
          </a:p>
        </p:txBody>
      </p:sp>
    </p:spTree>
    <p:extLst>
      <p:ext uri="{BB962C8B-B14F-4D97-AF65-F5344CB8AC3E}">
        <p14:creationId xmlns:p14="http://schemas.microsoft.com/office/powerpoint/2010/main" val="2323843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sv-SE" altLang="en-US" smtClean="0"/>
              <a:t>RGB model,cont’d</a:t>
            </a:r>
          </a:p>
        </p:txBody>
      </p:sp>
      <p:sp>
        <p:nvSpPr>
          <p:cNvPr id="16387" name="Rectangle 3"/>
          <p:cNvSpPr>
            <a:spLocks noGrp="1" noChangeArrowheads="1"/>
          </p:cNvSpPr>
          <p:nvPr>
            <p:ph type="body" sz="half" idx="1"/>
          </p:nvPr>
        </p:nvSpPr>
        <p:spPr>
          <a:xfrm>
            <a:off x="2209800" y="1981200"/>
            <a:ext cx="7696200" cy="838200"/>
          </a:xfrm>
        </p:spPr>
        <p:txBody>
          <a:bodyPr/>
          <a:lstStyle/>
          <a:p>
            <a:pPr eaLnBrk="1" hangingPunct="1">
              <a:lnSpc>
                <a:spcPct val="90000"/>
              </a:lnSpc>
            </a:pPr>
            <a:r>
              <a:rPr lang="sv-SE" altLang="en-US" sz="2400"/>
              <a:t>the </a:t>
            </a:r>
            <a:r>
              <a:rPr lang="sv-SE" altLang="en-US" sz="2400" i="1"/>
              <a:t>RGB cube</a:t>
            </a:r>
            <a:endParaRPr lang="sv-SE" altLang="en-US" sz="2400"/>
          </a:p>
        </p:txBody>
      </p:sp>
      <p:pic>
        <p:nvPicPr>
          <p:cNvPr id="16388" name="Picture 6" descr="RGBKub"/>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368550" y="3124200"/>
            <a:ext cx="3492500" cy="2971800"/>
          </a:xfrm>
        </p:spPr>
      </p:pic>
      <p:pic>
        <p:nvPicPr>
          <p:cNvPr id="16389" name="Picture 7" descr="rgbkubfarg"/>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553200" y="2952750"/>
            <a:ext cx="3048000" cy="3238500"/>
          </a:xfrm>
        </p:spPr>
      </p:pic>
    </p:spTree>
    <p:extLst>
      <p:ext uri="{BB962C8B-B14F-4D97-AF65-F5344CB8AC3E}">
        <p14:creationId xmlns:p14="http://schemas.microsoft.com/office/powerpoint/2010/main" val="42779949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sv-SE" altLang="en-US" smtClean="0"/>
              <a:t>CMY model</a:t>
            </a:r>
          </a:p>
        </p:txBody>
      </p:sp>
      <p:sp>
        <p:nvSpPr>
          <p:cNvPr id="17411" name="Rectangle 3"/>
          <p:cNvSpPr>
            <a:spLocks noGrp="1" noChangeArrowheads="1"/>
          </p:cNvSpPr>
          <p:nvPr>
            <p:ph type="body" sz="half" idx="1"/>
          </p:nvPr>
        </p:nvSpPr>
        <p:spPr/>
        <p:txBody>
          <a:bodyPr/>
          <a:lstStyle/>
          <a:p>
            <a:pPr eaLnBrk="1" hangingPunct="1">
              <a:lnSpc>
                <a:spcPct val="90000"/>
              </a:lnSpc>
            </a:pPr>
            <a:r>
              <a:rPr lang="sv-SE" altLang="en-US"/>
              <a:t>cyan, magenta and yellow are comple-mentary colors of red,green and blue, respectively</a:t>
            </a:r>
          </a:p>
          <a:p>
            <a:pPr eaLnBrk="1" hangingPunct="1">
              <a:lnSpc>
                <a:spcPct val="90000"/>
              </a:lnSpc>
            </a:pPr>
            <a:r>
              <a:rPr lang="sv-SE" altLang="en-US"/>
              <a:t>subtractive mixing</a:t>
            </a:r>
          </a:p>
          <a:p>
            <a:pPr eaLnBrk="1" hangingPunct="1">
              <a:lnSpc>
                <a:spcPct val="90000"/>
              </a:lnSpc>
            </a:pPr>
            <a:r>
              <a:rPr lang="sv-SE" altLang="en-US"/>
              <a:t>the typical printer technique</a:t>
            </a:r>
          </a:p>
          <a:p>
            <a:pPr eaLnBrk="1" hangingPunct="1">
              <a:lnSpc>
                <a:spcPct val="90000"/>
              </a:lnSpc>
              <a:buFontTx/>
              <a:buNone/>
            </a:pPr>
            <a:endParaRPr lang="sv-SE" altLang="en-US"/>
          </a:p>
        </p:txBody>
      </p:sp>
      <p:pic>
        <p:nvPicPr>
          <p:cNvPr id="17412" name="Picture 5" descr="CMYFar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900864" y="2928939"/>
            <a:ext cx="2352675" cy="2219325"/>
          </a:xfrm>
        </p:spPr>
      </p:pic>
    </p:spTree>
    <p:extLst>
      <p:ext uri="{BB962C8B-B14F-4D97-AF65-F5344CB8AC3E}">
        <p14:creationId xmlns:p14="http://schemas.microsoft.com/office/powerpoint/2010/main" val="2757715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sv-SE" altLang="en-US" smtClean="0"/>
              <a:t>CMY model,cont’d</a:t>
            </a:r>
          </a:p>
        </p:txBody>
      </p:sp>
      <p:sp>
        <p:nvSpPr>
          <p:cNvPr id="18435" name="Rectangle 3"/>
          <p:cNvSpPr>
            <a:spLocks noGrp="1" noChangeArrowheads="1"/>
          </p:cNvSpPr>
          <p:nvPr>
            <p:ph type="body" sz="half" idx="1"/>
          </p:nvPr>
        </p:nvSpPr>
        <p:spPr/>
        <p:txBody>
          <a:bodyPr/>
          <a:lstStyle/>
          <a:p>
            <a:pPr eaLnBrk="1" hangingPunct="1"/>
            <a:r>
              <a:rPr lang="sv-SE" altLang="en-US"/>
              <a:t>almost the same cube as with RGB; only black&lt;-&gt; white</a:t>
            </a:r>
          </a:p>
          <a:p>
            <a:pPr eaLnBrk="1" hangingPunct="1"/>
            <a:r>
              <a:rPr lang="sv-SE" altLang="en-US"/>
              <a:t>the various colors are obtained by reducing light, e.g. if red is absorbed =&gt; green and blue are added, i.e cyan</a:t>
            </a:r>
          </a:p>
        </p:txBody>
      </p:sp>
      <p:pic>
        <p:nvPicPr>
          <p:cNvPr id="18436"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42000" y="1928814"/>
            <a:ext cx="4826000" cy="3857625"/>
          </a:xfrm>
        </p:spPr>
      </p:pic>
    </p:spTree>
    <p:extLst>
      <p:ext uri="{BB962C8B-B14F-4D97-AF65-F5344CB8AC3E}">
        <p14:creationId xmlns:p14="http://schemas.microsoft.com/office/powerpoint/2010/main" val="36570405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sv-SE" altLang="en-US" smtClean="0"/>
              <a:t>RGB vs CMY</a:t>
            </a:r>
          </a:p>
        </p:txBody>
      </p:sp>
      <p:sp>
        <p:nvSpPr>
          <p:cNvPr id="19459" name="Rectangle 3"/>
          <p:cNvSpPr>
            <a:spLocks noGrp="1" noChangeArrowheads="1"/>
          </p:cNvSpPr>
          <p:nvPr>
            <p:ph type="body" sz="half" idx="1"/>
          </p:nvPr>
        </p:nvSpPr>
        <p:spPr/>
        <p:txBody>
          <a:bodyPr/>
          <a:lstStyle/>
          <a:p>
            <a:pPr eaLnBrk="1" hangingPunct="1">
              <a:buFontTx/>
              <a:buNone/>
            </a:pPr>
            <a:r>
              <a:rPr lang="sv-SE" altLang="en-US"/>
              <a:t>If the intensities are represented as 0≤r,g,b≤1 and 0≤c,m,y≤1 (also coordinates 0-255 can be used), then the relation between RGB and CMY can be described as:</a:t>
            </a:r>
          </a:p>
        </p:txBody>
      </p:sp>
      <p:pic>
        <p:nvPicPr>
          <p:cNvPr id="19460"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442446" y="3724835"/>
            <a:ext cx="5069541" cy="2796988"/>
          </a:xfrm>
        </p:spPr>
      </p:pic>
    </p:spTree>
    <p:extLst>
      <p:ext uri="{BB962C8B-B14F-4D97-AF65-F5344CB8AC3E}">
        <p14:creationId xmlns:p14="http://schemas.microsoft.com/office/powerpoint/2010/main" val="31522817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sv-SE" altLang="en-US" smtClean="0"/>
              <a:t>CMYK model</a:t>
            </a:r>
          </a:p>
        </p:txBody>
      </p:sp>
      <p:sp>
        <p:nvSpPr>
          <p:cNvPr id="20483" name="Rectangle 3"/>
          <p:cNvSpPr>
            <a:spLocks noGrp="1" noChangeArrowheads="1"/>
          </p:cNvSpPr>
          <p:nvPr>
            <p:ph idx="1"/>
          </p:nvPr>
        </p:nvSpPr>
        <p:spPr/>
        <p:txBody>
          <a:bodyPr/>
          <a:lstStyle/>
          <a:p>
            <a:pPr eaLnBrk="1" hangingPunct="1">
              <a:buFontTx/>
              <a:buNone/>
            </a:pPr>
            <a:r>
              <a:rPr lang="sv-SE" altLang="en-US" smtClean="0"/>
              <a:t>For printing and graphics art industry, CMY is not enough; a fourth primary, K which stands for black, is added.</a:t>
            </a:r>
          </a:p>
          <a:p>
            <a:pPr eaLnBrk="1" hangingPunct="1">
              <a:buFontTx/>
              <a:buNone/>
            </a:pPr>
            <a:r>
              <a:rPr lang="sv-SE" altLang="en-US" smtClean="0"/>
              <a:t>Conversions between RGB and CMYK are possible, although they require some extra processing.</a:t>
            </a:r>
          </a:p>
        </p:txBody>
      </p:sp>
    </p:spTree>
    <p:extLst>
      <p:ext uri="{BB962C8B-B14F-4D97-AF65-F5344CB8AC3E}">
        <p14:creationId xmlns:p14="http://schemas.microsoft.com/office/powerpoint/2010/main" val="15001278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sv-SE" altLang="en-US" smtClean="0"/>
              <a:t>HSV model</a:t>
            </a:r>
          </a:p>
        </p:txBody>
      </p:sp>
      <p:sp>
        <p:nvSpPr>
          <p:cNvPr id="21507" name="Rectangle 3"/>
          <p:cNvSpPr>
            <a:spLocks noGrp="1" noChangeArrowheads="1"/>
          </p:cNvSpPr>
          <p:nvPr>
            <p:ph type="body" sz="half" idx="1"/>
          </p:nvPr>
        </p:nvSpPr>
        <p:spPr>
          <a:xfrm>
            <a:off x="2209800" y="1981200"/>
            <a:ext cx="7772400" cy="1600200"/>
          </a:xfrm>
        </p:spPr>
        <p:txBody>
          <a:bodyPr/>
          <a:lstStyle/>
          <a:p>
            <a:pPr eaLnBrk="1" hangingPunct="1"/>
            <a:r>
              <a:rPr lang="sv-SE" altLang="en-US"/>
              <a:t>HSV stands for Hue-Saturation-Value</a:t>
            </a:r>
          </a:p>
          <a:p>
            <a:pPr eaLnBrk="1" hangingPunct="1"/>
            <a:r>
              <a:rPr lang="sv-SE" altLang="en-US"/>
              <a:t>described by a hexcone derived from the RGB cube</a:t>
            </a:r>
          </a:p>
        </p:txBody>
      </p:sp>
      <p:pic>
        <p:nvPicPr>
          <p:cNvPr id="21508" name="Picture 5" descr="CubeToHe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09814" y="3429001"/>
            <a:ext cx="5106987" cy="2957513"/>
          </a:xfrm>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0" y="3714750"/>
            <a:ext cx="2171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403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sv-SE" altLang="en-US" smtClean="0"/>
              <a:t>HSV model,cont’d</a:t>
            </a:r>
          </a:p>
        </p:txBody>
      </p:sp>
      <p:sp>
        <p:nvSpPr>
          <p:cNvPr id="22531" name="Rectangle 3"/>
          <p:cNvSpPr>
            <a:spLocks noGrp="1" noChangeArrowheads="1"/>
          </p:cNvSpPr>
          <p:nvPr>
            <p:ph type="body" sz="half" idx="1"/>
          </p:nvPr>
        </p:nvSpPr>
        <p:spPr>
          <a:xfrm>
            <a:off x="2209800" y="1981200"/>
            <a:ext cx="3810000" cy="3733800"/>
          </a:xfrm>
        </p:spPr>
        <p:txBody>
          <a:bodyPr/>
          <a:lstStyle/>
          <a:p>
            <a:pPr eaLnBrk="1" hangingPunct="1">
              <a:lnSpc>
                <a:spcPct val="90000"/>
              </a:lnSpc>
            </a:pPr>
            <a:r>
              <a:rPr lang="sv-SE" altLang="en-US"/>
              <a:t>Hue (0-360°); ”the color”, the dominant wave-length</a:t>
            </a:r>
          </a:p>
          <a:p>
            <a:pPr eaLnBrk="1" hangingPunct="1">
              <a:lnSpc>
                <a:spcPct val="90000"/>
              </a:lnSpc>
            </a:pPr>
            <a:r>
              <a:rPr lang="sv-SE" altLang="en-US"/>
              <a:t>Saturation (0-1); ”the amount of white” </a:t>
            </a:r>
          </a:p>
          <a:p>
            <a:pPr eaLnBrk="1" hangingPunct="1">
              <a:lnSpc>
                <a:spcPct val="90000"/>
              </a:lnSpc>
            </a:pPr>
            <a:r>
              <a:rPr lang="sv-SE" altLang="en-US"/>
              <a:t>Value (0-1); ”the amount of black”</a:t>
            </a:r>
          </a:p>
        </p:txBody>
      </p:sp>
      <p:pic>
        <p:nvPicPr>
          <p:cNvPr id="22532" name="Picture 5" descr="HSVK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64314" y="1981200"/>
            <a:ext cx="3025775" cy="4114800"/>
          </a:xfrm>
        </p:spPr>
      </p:pic>
    </p:spTree>
    <p:extLst>
      <p:ext uri="{BB962C8B-B14F-4D97-AF65-F5344CB8AC3E}">
        <p14:creationId xmlns:p14="http://schemas.microsoft.com/office/powerpoint/2010/main" val="33821147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6"/>
          <p:cNvSpPr>
            <a:spLocks noGrp="1"/>
          </p:cNvSpPr>
          <p:nvPr>
            <p:ph type="title"/>
          </p:nvPr>
        </p:nvSpPr>
        <p:spPr>
          <a:xfrm>
            <a:off x="1981200" y="274638"/>
            <a:ext cx="8229600" cy="654050"/>
          </a:xfrm>
        </p:spPr>
        <p:txBody>
          <a:bodyPr>
            <a:normAutofit fontScale="90000"/>
          </a:bodyPr>
          <a:lstStyle/>
          <a:p>
            <a:pPr eaLnBrk="1" hangingPunct="1"/>
            <a:r>
              <a:rPr lang="en-US" altLang="en-US" smtClean="0"/>
              <a:t>HSV</a:t>
            </a:r>
            <a:endParaRPr lang="en-IN" altLang="en-US" smtClean="0"/>
          </a:p>
        </p:txBody>
      </p:sp>
      <p:sp>
        <p:nvSpPr>
          <p:cNvPr id="23555" name="Content Placeholder 7"/>
          <p:cNvSpPr>
            <a:spLocks noGrp="1"/>
          </p:cNvSpPr>
          <p:nvPr>
            <p:ph idx="1"/>
          </p:nvPr>
        </p:nvSpPr>
        <p:spPr>
          <a:xfrm>
            <a:off x="1981200" y="1357313"/>
            <a:ext cx="8229600" cy="4768850"/>
          </a:xfrm>
        </p:spPr>
        <p:txBody>
          <a:bodyPr/>
          <a:lstStyle/>
          <a:p>
            <a:pPr eaLnBrk="1" hangingPunct="1"/>
            <a:r>
              <a:rPr lang="en-IN" altLang="en-US" sz="1800"/>
              <a:t>HSV Color Model Hue, Saturation, Value or HSV is a color model that describes </a:t>
            </a:r>
            <a:r>
              <a:rPr lang="en-IN" altLang="en-US" sz="1800" b="1" u="sng"/>
              <a:t>colors (hue or tint)</a:t>
            </a:r>
            <a:r>
              <a:rPr lang="en-IN" altLang="en-US" sz="1800"/>
              <a:t> in terms of their </a:t>
            </a:r>
            <a:r>
              <a:rPr lang="en-IN" altLang="en-US" sz="1800" b="1" u="sng"/>
              <a:t>shade (saturation) </a:t>
            </a:r>
            <a:r>
              <a:rPr lang="en-IN" altLang="en-US" sz="1800"/>
              <a:t>and </a:t>
            </a:r>
            <a:r>
              <a:rPr lang="en-IN" altLang="en-US" sz="1800" b="1" u="sng"/>
              <a:t>their brightness (value)</a:t>
            </a:r>
            <a:r>
              <a:rPr lang="en-IN" altLang="en-US" sz="1800"/>
              <a:t>. HSV color model is based on polar coordinates; Developed in the 1970s for computer graphics applications, HSV is used today in color pickers, in image editing software, and less commonly in image analysis and computer vision.</a:t>
            </a:r>
          </a:p>
          <a:p>
            <a:pPr eaLnBrk="1" hangingPunct="1"/>
            <a:r>
              <a:rPr lang="en-IN" altLang="en-US" sz="1800"/>
              <a:t>HSV Color Model • Hue (H), the color type (such as red, green). It ranges from 0 to 360 degree, with red at 0 degree, green at 120 degree, blue at 240 degree and so on. The two representations rearrange the geometry of RGB in an attempt to be more intuitive and perceptually relevant ,based on the color wheel.</a:t>
            </a:r>
          </a:p>
          <a:p>
            <a:pPr eaLnBrk="1" hangingPunct="1"/>
            <a:r>
              <a:rPr lang="en-IN" altLang="en-US" sz="1800"/>
              <a:t>HSV Color Model • Saturation (S) of the color ranges from 0 to 100%. Also sometimes, it called the "purity". The lower the saturation of a color, the more "grayness" is present and the more faded the color will appear. • Value (V), the Brightness (V) of the color ranges from 0 to 100%. It is a nonlinear transformation of the RGB color space. Note that HSV and HSB are the same.</a:t>
            </a:r>
          </a:p>
          <a:p>
            <a:pPr eaLnBrk="1" hangingPunct="1"/>
            <a:endParaRPr lang="en-IN" altLang="en-US" sz="1800"/>
          </a:p>
        </p:txBody>
      </p:sp>
    </p:spTree>
    <p:extLst>
      <p:ext uri="{BB962C8B-B14F-4D97-AF65-F5344CB8AC3E}">
        <p14:creationId xmlns:p14="http://schemas.microsoft.com/office/powerpoint/2010/main" val="3714927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HLSK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1565" y="1416424"/>
            <a:ext cx="6329082" cy="4953001"/>
          </a:xfrm>
        </p:spPr>
      </p:pic>
      <p:sp>
        <p:nvSpPr>
          <p:cNvPr id="24579" name="Rectangle 2"/>
          <p:cNvSpPr>
            <a:spLocks noGrp="1" noChangeArrowheads="1"/>
          </p:cNvSpPr>
          <p:nvPr>
            <p:ph type="title"/>
          </p:nvPr>
        </p:nvSpPr>
        <p:spPr>
          <a:xfrm>
            <a:off x="188259" y="235744"/>
            <a:ext cx="10363200" cy="692944"/>
          </a:xfrm>
        </p:spPr>
        <p:txBody>
          <a:bodyPr>
            <a:normAutofit fontScale="90000"/>
          </a:bodyPr>
          <a:lstStyle/>
          <a:p>
            <a:pPr eaLnBrk="1" hangingPunct="1"/>
            <a:r>
              <a:rPr lang="sv-SE" altLang="en-US" dirty="0" smtClean="0"/>
              <a:t>HLS model</a:t>
            </a:r>
          </a:p>
        </p:txBody>
      </p:sp>
      <p:sp>
        <p:nvSpPr>
          <p:cNvPr id="24580" name="Rectangle 3"/>
          <p:cNvSpPr>
            <a:spLocks noGrp="1" noChangeArrowheads="1"/>
          </p:cNvSpPr>
          <p:nvPr>
            <p:ph type="body" sz="half" idx="1"/>
          </p:nvPr>
        </p:nvSpPr>
        <p:spPr>
          <a:xfrm>
            <a:off x="336175" y="1416424"/>
            <a:ext cx="4827495" cy="1090613"/>
          </a:xfrm>
          <a:ln>
            <a:solidFill>
              <a:schemeClr val="tx1"/>
            </a:solidFill>
          </a:ln>
        </p:spPr>
        <p:txBody>
          <a:bodyPr/>
          <a:lstStyle/>
          <a:p>
            <a:pPr eaLnBrk="1" hangingPunct="1">
              <a:buFontTx/>
              <a:buNone/>
            </a:pPr>
            <a:r>
              <a:rPr lang="sv-SE" altLang="en-US" sz="1600" dirty="0"/>
              <a:t>Another model similar to HSV</a:t>
            </a:r>
          </a:p>
          <a:p>
            <a:pPr eaLnBrk="1" hangingPunct="1">
              <a:buFontTx/>
              <a:buNone/>
            </a:pPr>
            <a:r>
              <a:rPr lang="sv-SE" altLang="en-US" sz="1600" dirty="0"/>
              <a:t>L stands for </a:t>
            </a:r>
            <a:r>
              <a:rPr lang="sv-SE" altLang="en-US" sz="1600" i="1" dirty="0"/>
              <a:t>Lightness</a:t>
            </a:r>
            <a:endParaRPr lang="sv-SE" altLang="en-US" sz="1600" dirty="0"/>
          </a:p>
        </p:txBody>
      </p:sp>
      <p:pic>
        <p:nvPicPr>
          <p:cNvPr id="2458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92" y="2507037"/>
            <a:ext cx="4831977" cy="3678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424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06" y="263059"/>
            <a:ext cx="11333070" cy="635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27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a:t>Polygon Rendering Methods</a:t>
            </a:r>
          </a:p>
        </p:txBody>
      </p:sp>
      <p:sp>
        <p:nvSpPr>
          <p:cNvPr id="8195" name="Subtitle 2"/>
          <p:cNvSpPr>
            <a:spLocks noGrp="1"/>
          </p:cNvSpPr>
          <p:nvPr>
            <p:ph type="subTitle" idx="1"/>
          </p:nvPr>
        </p:nvSpPr>
        <p:spPr>
          <a:xfrm>
            <a:off x="4878389" y="3540126"/>
            <a:ext cx="5114925" cy="1101725"/>
          </a:xfrm>
        </p:spPr>
        <p:txBody>
          <a:bodyPr/>
          <a:lstStyle/>
          <a:p>
            <a:r>
              <a:rPr lang="en-US" altLang="en-US" smtClean="0"/>
              <a:t>Rendering of standard graphics objects-those formed with polygon surfaces</a:t>
            </a:r>
          </a:p>
        </p:txBody>
      </p:sp>
    </p:spTree>
    <p:extLst>
      <p:ext uri="{BB962C8B-B14F-4D97-AF65-F5344CB8AC3E}">
        <p14:creationId xmlns:p14="http://schemas.microsoft.com/office/powerpoint/2010/main" val="25615844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sv-SE" altLang="en-US" smtClean="0"/>
              <a:t>Color models</a:t>
            </a:r>
          </a:p>
        </p:txBody>
      </p:sp>
      <p:sp>
        <p:nvSpPr>
          <p:cNvPr id="26627" name="Rectangle 3"/>
          <p:cNvSpPr>
            <a:spLocks noGrp="1" noChangeArrowheads="1"/>
          </p:cNvSpPr>
          <p:nvPr>
            <p:ph idx="1"/>
          </p:nvPr>
        </p:nvSpPr>
        <p:spPr/>
        <p:txBody>
          <a:bodyPr/>
          <a:lstStyle/>
          <a:p>
            <a:pPr eaLnBrk="1" hangingPunct="1">
              <a:buFontTx/>
              <a:buNone/>
            </a:pPr>
            <a:r>
              <a:rPr lang="sv-SE" altLang="en-US" smtClean="0"/>
              <a:t>Some more facts about colors:</a:t>
            </a:r>
          </a:p>
          <a:p>
            <a:pPr eaLnBrk="1" hangingPunct="1">
              <a:buFontTx/>
              <a:buNone/>
            </a:pPr>
            <a:r>
              <a:rPr lang="sv-SE" altLang="en-US" smtClean="0"/>
              <a:t>The distance between two colors in the color cube is not a measure of how far apart the colors are perceptionally!</a:t>
            </a:r>
          </a:p>
          <a:p>
            <a:pPr eaLnBrk="1" hangingPunct="1">
              <a:buFontTx/>
              <a:buNone/>
            </a:pPr>
            <a:r>
              <a:rPr lang="sv-SE" altLang="en-US" smtClean="0"/>
              <a:t>Humans are more sensitive to shifts in blue (and green?) than, for instance, in  yellow</a:t>
            </a:r>
          </a:p>
        </p:txBody>
      </p:sp>
    </p:spTree>
    <p:extLst>
      <p:ext uri="{BB962C8B-B14F-4D97-AF65-F5344CB8AC3E}">
        <p14:creationId xmlns:p14="http://schemas.microsoft.com/office/powerpoint/2010/main" val="4154269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0040"/>
            <a:ext cx="7239000" cy="1143000"/>
          </a:xfrm>
        </p:spPr>
        <p:txBody>
          <a:bodyPr/>
          <a:lstStyle/>
          <a:p>
            <a:pPr>
              <a:defRPr/>
            </a:pPr>
            <a:r>
              <a:rPr lang="en-US" dirty="0" smtClean="0"/>
              <a:t>Flat </a:t>
            </a:r>
            <a:r>
              <a:rPr lang="en-US" dirty="0"/>
              <a:t>surface rendering</a:t>
            </a:r>
          </a:p>
        </p:txBody>
      </p:sp>
      <p:sp>
        <p:nvSpPr>
          <p:cNvPr id="3" name="Content Placeholder 2"/>
          <p:cNvSpPr>
            <a:spLocks noGrp="1"/>
          </p:cNvSpPr>
          <p:nvPr>
            <p:ph idx="1"/>
          </p:nvPr>
        </p:nvSpPr>
        <p:spPr/>
        <p:txBody>
          <a:bodyPr>
            <a:normAutofit fontScale="92500" lnSpcReduction="20000"/>
          </a:bodyPr>
          <a:lstStyle/>
          <a:p>
            <a:pPr marL="365760" indent="-256032">
              <a:buNone/>
              <a:defRPr/>
            </a:pPr>
            <a:r>
              <a:rPr lang="en-US" dirty="0"/>
              <a:t>Method works when</a:t>
            </a:r>
          </a:p>
          <a:p>
            <a:pPr marL="365760" indent="-256032">
              <a:buFont typeface="Wingdings 3"/>
              <a:buChar char=""/>
              <a:defRPr/>
            </a:pPr>
            <a:r>
              <a:rPr lang="en-US" dirty="0"/>
              <a:t>Polygon is one face of a polyhedron and is not a section </a:t>
            </a:r>
            <a:r>
              <a:rPr lang="en-US" dirty="0" smtClean="0"/>
              <a:t>of a </a:t>
            </a:r>
            <a:r>
              <a:rPr lang="en-US" dirty="0"/>
              <a:t>curved-surface approximation </a:t>
            </a:r>
            <a:r>
              <a:rPr lang="en-US" dirty="0" smtClean="0"/>
              <a:t>mesh.</a:t>
            </a:r>
          </a:p>
          <a:p>
            <a:pPr marL="365760" indent="-256032">
              <a:buFont typeface="Wingdings 3"/>
              <a:buChar char=""/>
              <a:defRPr/>
            </a:pPr>
            <a:r>
              <a:rPr lang="en-US" dirty="0" smtClean="0"/>
              <a:t>In this method, a single intensity is calculated for each polygon.</a:t>
            </a:r>
          </a:p>
          <a:p>
            <a:pPr marL="365760" indent="-256032">
              <a:buFont typeface="Wingdings 3"/>
              <a:buChar char=""/>
              <a:defRPr/>
            </a:pPr>
            <a:r>
              <a:rPr lang="en-US" dirty="0" smtClean="0"/>
              <a:t>All points over the surface of the polygon are displayed with same intensity values.</a:t>
            </a:r>
            <a:endParaRPr lang="en-US" dirty="0"/>
          </a:p>
          <a:p>
            <a:pPr marL="365760" indent="-256032">
              <a:buFont typeface="Wingdings 3"/>
              <a:buChar char=""/>
              <a:defRPr/>
            </a:pPr>
            <a:r>
              <a:rPr lang="en-US" dirty="0"/>
              <a:t>All light sources illuminating the polygon are far </a:t>
            </a:r>
            <a:r>
              <a:rPr lang="en-US" dirty="0" smtClean="0"/>
              <a:t>enough away </a:t>
            </a:r>
            <a:r>
              <a:rPr lang="en-US" dirty="0"/>
              <a:t>from surface that </a:t>
            </a:r>
            <a:r>
              <a:rPr lang="en-US" dirty="0" smtClean="0"/>
              <a:t>N</a:t>
            </a:r>
            <a:r>
              <a:rPr lang="en-US" sz="4300" dirty="0"/>
              <a:t>.</a:t>
            </a:r>
            <a:r>
              <a:rPr lang="en-US" dirty="0" smtClean="0"/>
              <a:t>L </a:t>
            </a:r>
            <a:r>
              <a:rPr lang="en-US" dirty="0"/>
              <a:t>and attenuation function </a:t>
            </a:r>
            <a:r>
              <a:rPr lang="en-US" dirty="0" smtClean="0"/>
              <a:t>are both </a:t>
            </a:r>
            <a:r>
              <a:rPr lang="en-US" dirty="0"/>
              <a:t>constant over area of poly (diffuse)</a:t>
            </a:r>
          </a:p>
          <a:p>
            <a:pPr marL="365760" indent="-256032">
              <a:buFont typeface="Wingdings 3"/>
              <a:buChar char=""/>
              <a:defRPr/>
            </a:pPr>
            <a:r>
              <a:rPr lang="en-US" dirty="0"/>
              <a:t>Viewing position is far enough away from poly so that V </a:t>
            </a:r>
            <a:r>
              <a:rPr lang="en-US" sz="4700" dirty="0"/>
              <a:t>.</a:t>
            </a:r>
            <a:r>
              <a:rPr lang="en-US" dirty="0" smtClean="0"/>
              <a:t> R is </a:t>
            </a:r>
            <a:r>
              <a:rPr lang="en-US" dirty="0"/>
              <a:t>constant over area of poly (</a:t>
            </a:r>
            <a:r>
              <a:rPr lang="en-US" dirty="0" err="1"/>
              <a:t>specular</a:t>
            </a:r>
            <a:r>
              <a:rPr lang="en-US" dirty="0"/>
              <a:t>)</a:t>
            </a:r>
          </a:p>
        </p:txBody>
      </p:sp>
    </p:spTree>
    <p:extLst>
      <p:ext uri="{BB962C8B-B14F-4D97-AF65-F5344CB8AC3E}">
        <p14:creationId xmlns:p14="http://schemas.microsoft.com/office/powerpoint/2010/main" val="9588795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51693" y="365125"/>
            <a:ext cx="11629292" cy="6492875"/>
          </a:xfrm>
          <a:prstGeom prst="rect">
            <a:avLst/>
          </a:prstGeom>
        </p:spPr>
      </p:pic>
    </p:spTree>
    <p:extLst>
      <p:ext uri="{BB962C8B-B14F-4D97-AF65-F5344CB8AC3E}">
        <p14:creationId xmlns:p14="http://schemas.microsoft.com/office/powerpoint/2010/main" val="351925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7917"/>
            <a:ext cx="11385177" cy="779930"/>
          </a:xfrm>
          <a:ln>
            <a:solidFill>
              <a:schemeClr val="tx1"/>
            </a:solidFill>
          </a:ln>
        </p:spPr>
        <p:txBody>
          <a:bodyPr>
            <a:normAutofit/>
          </a:bodyPr>
          <a:lstStyle/>
          <a:p>
            <a:pPr>
              <a:defRPr/>
            </a:pPr>
            <a:r>
              <a:rPr lang="en-US" dirty="0" smtClean="0"/>
              <a:t>Flat </a:t>
            </a:r>
            <a:r>
              <a:rPr lang="en-US" dirty="0"/>
              <a:t>surface rendering</a:t>
            </a:r>
          </a:p>
        </p:txBody>
      </p:sp>
      <p:pic>
        <p:nvPicPr>
          <p:cNvPr id="10" name="Content Placeholder 9"/>
          <p:cNvPicPr>
            <a:picLocks noGrp="1" noChangeAspect="1"/>
          </p:cNvPicPr>
          <p:nvPr>
            <p:ph idx="1"/>
          </p:nvPr>
        </p:nvPicPr>
        <p:blipFill>
          <a:blip r:embed="rId2"/>
          <a:stretch>
            <a:fillRect/>
          </a:stretch>
        </p:blipFill>
        <p:spPr>
          <a:xfrm>
            <a:off x="578224" y="995082"/>
            <a:ext cx="10569388" cy="5715000"/>
          </a:xfrm>
          <a:prstGeom prst="rect">
            <a:avLst/>
          </a:prstGeom>
          <a:ln>
            <a:solidFill>
              <a:schemeClr val="tx1"/>
            </a:solidFill>
          </a:ln>
        </p:spPr>
      </p:pic>
    </p:spTree>
    <p:extLst>
      <p:ext uri="{BB962C8B-B14F-4D97-AF65-F5344CB8AC3E}">
        <p14:creationId xmlns:p14="http://schemas.microsoft.com/office/powerpoint/2010/main" val="2454196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TotalTime>
  <Words>2157</Words>
  <Application>Microsoft Office PowerPoint</Application>
  <PresentationFormat>Widescreen</PresentationFormat>
  <Paragraphs>226</Paragraphs>
  <Slides>60</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MS PGothic</vt:lpstr>
      <vt:lpstr>Arial</vt:lpstr>
      <vt:lpstr>Calibri</vt:lpstr>
      <vt:lpstr>Calibri Light</vt:lpstr>
      <vt:lpstr>Lucida Sans Unicode</vt:lpstr>
      <vt:lpstr>Times New Roman</vt:lpstr>
      <vt:lpstr>Wingdings 2</vt:lpstr>
      <vt:lpstr>Wingdings 3</vt:lpstr>
      <vt:lpstr>Office Theme</vt:lpstr>
      <vt:lpstr>COMPUTER GRAPHICS &amp; MULTIMEDIA SYSTEMS SCS1302</vt:lpstr>
      <vt:lpstr>Syllabus</vt:lpstr>
      <vt:lpstr>Syllabus</vt:lpstr>
      <vt:lpstr>Course Objective(CO)</vt:lpstr>
      <vt:lpstr>UNIT - IV</vt:lpstr>
      <vt:lpstr>Polygon Rendering Methods</vt:lpstr>
      <vt:lpstr>Flat surface rendering</vt:lpstr>
      <vt:lpstr>PowerPoint Presentation</vt:lpstr>
      <vt:lpstr>Flat surface rendering</vt:lpstr>
      <vt:lpstr>Flat surface rendering</vt:lpstr>
      <vt:lpstr>Flat surface rendering</vt:lpstr>
      <vt:lpstr>Gouraud Shading</vt:lpstr>
      <vt:lpstr>Gouraud Shading</vt:lpstr>
      <vt:lpstr>PowerPoint Presentation</vt:lpstr>
      <vt:lpstr>Gouraud (Interploated) Shading</vt:lpstr>
      <vt:lpstr>PowerPoint Presentation</vt:lpstr>
      <vt:lpstr>Gouraud Shading</vt:lpstr>
      <vt:lpstr>Gouraud Shading</vt:lpstr>
      <vt:lpstr>PowerPoint Presentation</vt:lpstr>
      <vt:lpstr>Phong Shading</vt:lpstr>
      <vt:lpstr>By Phong Bui Tong</vt:lpstr>
      <vt:lpstr>Phong Shading</vt:lpstr>
      <vt:lpstr>Fast Phong shading</vt:lpstr>
      <vt:lpstr>Comparison:   Flat, Gouraud and Phong</vt:lpstr>
      <vt:lpstr>Polygon  Rendering (Shading)</vt:lpstr>
      <vt:lpstr> Other Effects:  Shadow </vt:lpstr>
      <vt:lpstr>Ray-Tracing Methods</vt:lpstr>
      <vt:lpstr>Photo-Realism</vt:lpstr>
      <vt:lpstr>PowerPoint Presentation</vt:lpstr>
      <vt:lpstr>PowerPoint Presentation</vt:lpstr>
      <vt:lpstr>PowerPoint Presentation</vt:lpstr>
      <vt:lpstr>PowerPoint Presentation</vt:lpstr>
      <vt:lpstr>Overview</vt:lpstr>
      <vt:lpstr>Color Models</vt:lpstr>
      <vt:lpstr>COLOR MODEL</vt:lpstr>
      <vt:lpstr>Physical properties of light</vt:lpstr>
      <vt:lpstr>Physical properties of light</vt:lpstr>
      <vt:lpstr>Physical properties of light</vt:lpstr>
      <vt:lpstr>PowerPoint Presentation</vt:lpstr>
      <vt:lpstr>Color definitions</vt:lpstr>
      <vt:lpstr>Additive mixing</vt:lpstr>
      <vt:lpstr>Subtractive mixing</vt:lpstr>
      <vt:lpstr>Subtractive mixing,cont’d</vt:lpstr>
      <vt:lpstr>Additive/subtractive mixing</vt:lpstr>
      <vt:lpstr>Overview of color models</vt:lpstr>
      <vt:lpstr>CIE standard</vt:lpstr>
      <vt:lpstr> CIE primaries : Chromaticity Diagram </vt:lpstr>
      <vt:lpstr> CIE primaries : Chromaticity Diagram </vt:lpstr>
      <vt:lpstr>RGB model</vt:lpstr>
      <vt:lpstr>RGB model,cont’d</vt:lpstr>
      <vt:lpstr>CMY model</vt:lpstr>
      <vt:lpstr>CMY model,cont’d</vt:lpstr>
      <vt:lpstr>RGB vs CMY</vt:lpstr>
      <vt:lpstr>CMYK model</vt:lpstr>
      <vt:lpstr>HSV model</vt:lpstr>
      <vt:lpstr>HSV model,cont’d</vt:lpstr>
      <vt:lpstr>HSV</vt:lpstr>
      <vt:lpstr>HLS model</vt:lpstr>
      <vt:lpstr>PowerPoint Presentation</vt:lpstr>
      <vt:lpstr>Color models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dc:creator>
  <cp:lastModifiedBy>Asha</cp:lastModifiedBy>
  <cp:revision>89</cp:revision>
  <dcterms:created xsi:type="dcterms:W3CDTF">2020-06-29T07:25:27Z</dcterms:created>
  <dcterms:modified xsi:type="dcterms:W3CDTF">2020-10-30T03:50:57Z</dcterms:modified>
</cp:coreProperties>
</file>